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9"/>
  </p:notesMasterIdLst>
  <p:sldIdLst>
    <p:sldId id="294" r:id="rId2"/>
    <p:sldId id="372" r:id="rId3"/>
    <p:sldId id="373" r:id="rId4"/>
    <p:sldId id="374" r:id="rId5"/>
    <p:sldId id="297" r:id="rId6"/>
    <p:sldId id="295" r:id="rId7"/>
    <p:sldId id="383" r:id="rId8"/>
    <p:sldId id="475" r:id="rId9"/>
    <p:sldId id="476" r:id="rId10"/>
    <p:sldId id="477" r:id="rId11"/>
    <p:sldId id="478" r:id="rId12"/>
    <p:sldId id="416" r:id="rId13"/>
    <p:sldId id="417" r:id="rId14"/>
    <p:sldId id="479" r:id="rId15"/>
    <p:sldId id="480" r:id="rId16"/>
    <p:sldId id="481" r:id="rId17"/>
    <p:sldId id="390" r:id="rId18"/>
    <p:sldId id="420" r:id="rId19"/>
    <p:sldId id="483" r:id="rId20"/>
    <p:sldId id="484" r:id="rId21"/>
    <p:sldId id="485" r:id="rId22"/>
    <p:sldId id="424" r:id="rId23"/>
    <p:sldId id="489" r:id="rId24"/>
    <p:sldId id="488" r:id="rId25"/>
    <p:sldId id="385" r:id="rId26"/>
    <p:sldId id="386" r:id="rId27"/>
    <p:sldId id="490" r:id="rId28"/>
    <p:sldId id="463" r:id="rId29"/>
    <p:sldId id="286" r:id="rId30"/>
    <p:sldId id="287" r:id="rId31"/>
    <p:sldId id="376" r:id="rId32"/>
    <p:sldId id="289" r:id="rId33"/>
    <p:sldId id="394" r:id="rId34"/>
    <p:sldId id="401" r:id="rId35"/>
    <p:sldId id="402" r:id="rId36"/>
    <p:sldId id="403" r:id="rId37"/>
    <p:sldId id="290" r:id="rId38"/>
    <p:sldId id="404" r:id="rId39"/>
    <p:sldId id="397" r:id="rId40"/>
    <p:sldId id="405" r:id="rId41"/>
    <p:sldId id="406" r:id="rId42"/>
    <p:sldId id="408" r:id="rId43"/>
    <p:sldId id="491" r:id="rId44"/>
    <p:sldId id="407" r:id="rId45"/>
    <p:sldId id="410" r:id="rId46"/>
    <p:sldId id="448" r:id="rId47"/>
    <p:sldId id="449" r:id="rId48"/>
    <p:sldId id="455" r:id="rId49"/>
    <p:sldId id="494" r:id="rId50"/>
    <p:sldId id="495" r:id="rId51"/>
    <p:sldId id="498" r:id="rId52"/>
    <p:sldId id="497" r:id="rId53"/>
    <p:sldId id="496" r:id="rId54"/>
    <p:sldId id="500" r:id="rId55"/>
    <p:sldId id="469" r:id="rId56"/>
    <p:sldId id="323" r:id="rId57"/>
    <p:sldId id="501" r:id="rId58"/>
    <p:sldId id="470" r:id="rId59"/>
    <p:sldId id="430" r:id="rId60"/>
    <p:sldId id="432" r:id="rId61"/>
    <p:sldId id="473" r:id="rId62"/>
    <p:sldId id="437" r:id="rId63"/>
    <p:sldId id="438" r:id="rId64"/>
    <p:sldId id="439" r:id="rId65"/>
    <p:sldId id="440" r:id="rId66"/>
    <p:sldId id="441" r:id="rId67"/>
    <p:sldId id="442" r:id="rId68"/>
    <p:sldId id="443" r:id="rId69"/>
    <p:sldId id="447" r:id="rId70"/>
    <p:sldId id="457" r:id="rId71"/>
    <p:sldId id="459" r:id="rId72"/>
    <p:sldId id="444" r:id="rId73"/>
    <p:sldId id="445" r:id="rId74"/>
    <p:sldId id="471" r:id="rId75"/>
    <p:sldId id="472" r:id="rId76"/>
    <p:sldId id="293" r:id="rId77"/>
    <p:sldId id="257" r:id="rId78"/>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0705" autoAdjust="0"/>
  </p:normalViewPr>
  <p:slideViewPr>
    <p:cSldViewPr snapToGrid="0">
      <p:cViewPr varScale="1">
        <p:scale>
          <a:sx n="118" d="100"/>
          <a:sy n="118" d="100"/>
        </p:scale>
        <p:origin x="1158" y="102"/>
      </p:cViewPr>
      <p:guideLst/>
    </p:cSldViewPr>
  </p:slideViewPr>
  <p:notesTextViewPr>
    <p:cViewPr>
      <p:scale>
        <a:sx n="3" d="2"/>
        <a:sy n="3" d="2"/>
      </p:scale>
      <p:origin x="0" y="0"/>
    </p:cViewPr>
  </p:notesTextViewPr>
  <p:sorterViewPr>
    <p:cViewPr>
      <p:scale>
        <a:sx n="100" d="100"/>
        <a:sy n="100" d="100"/>
      </p:scale>
      <p:origin x="0" y="-6006"/>
    </p:cViewPr>
  </p:sorterViewPr>
  <p:notesViewPr>
    <p:cSldViewPr snapToGrid="0">
      <p:cViewPr varScale="1">
        <p:scale>
          <a:sx n="98" d="100"/>
          <a:sy n="98"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020A97ED-B614-4D49-94A3-CB7D35B45ABD}" type="datetimeFigureOut">
              <a:rPr lang="en-US" smtClean="0"/>
              <a:t>11/8/2019</a:t>
            </a:fld>
            <a:endParaRPr lang="en-US" dirty="0"/>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49D839B6-2F97-41B3-8F8C-4B1CC6B1F5EE}" type="slidenum">
              <a:rPr lang="en-US" smtClean="0"/>
              <a:t>‹#›</a:t>
            </a:fld>
            <a:endParaRPr lang="en-US" dirty="0"/>
          </a:p>
        </p:txBody>
      </p:sp>
    </p:spTree>
    <p:extLst>
      <p:ext uri="{BB962C8B-B14F-4D97-AF65-F5344CB8AC3E}">
        <p14:creationId xmlns:p14="http://schemas.microsoft.com/office/powerpoint/2010/main" val="74070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a:t>
            </a:fld>
            <a:endParaRPr lang="en-US" dirty="0"/>
          </a:p>
        </p:txBody>
      </p:sp>
    </p:spTree>
    <p:extLst>
      <p:ext uri="{BB962C8B-B14F-4D97-AF65-F5344CB8AC3E}">
        <p14:creationId xmlns:p14="http://schemas.microsoft.com/office/powerpoint/2010/main" val="9796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10</a:t>
            </a:fld>
            <a:endParaRPr lang="en-US" dirty="0"/>
          </a:p>
        </p:txBody>
      </p:sp>
    </p:spTree>
    <p:extLst>
      <p:ext uri="{BB962C8B-B14F-4D97-AF65-F5344CB8AC3E}">
        <p14:creationId xmlns:p14="http://schemas.microsoft.com/office/powerpoint/2010/main" val="70777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11</a:t>
            </a:fld>
            <a:endParaRPr lang="en-US" dirty="0"/>
          </a:p>
        </p:txBody>
      </p:sp>
    </p:spTree>
    <p:extLst>
      <p:ext uri="{BB962C8B-B14F-4D97-AF65-F5344CB8AC3E}">
        <p14:creationId xmlns:p14="http://schemas.microsoft.com/office/powerpoint/2010/main" val="128516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12</a:t>
            </a:fld>
            <a:endParaRPr lang="en-US" dirty="0"/>
          </a:p>
        </p:txBody>
      </p:sp>
    </p:spTree>
    <p:extLst>
      <p:ext uri="{BB962C8B-B14F-4D97-AF65-F5344CB8AC3E}">
        <p14:creationId xmlns:p14="http://schemas.microsoft.com/office/powerpoint/2010/main" val="7426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13</a:t>
            </a:fld>
            <a:endParaRPr lang="en-US" dirty="0"/>
          </a:p>
        </p:txBody>
      </p:sp>
    </p:spTree>
    <p:extLst>
      <p:ext uri="{BB962C8B-B14F-4D97-AF65-F5344CB8AC3E}">
        <p14:creationId xmlns:p14="http://schemas.microsoft.com/office/powerpoint/2010/main" val="70537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14</a:t>
            </a:fld>
            <a:endParaRPr lang="en-US" dirty="0"/>
          </a:p>
        </p:txBody>
      </p:sp>
    </p:spTree>
    <p:extLst>
      <p:ext uri="{BB962C8B-B14F-4D97-AF65-F5344CB8AC3E}">
        <p14:creationId xmlns:p14="http://schemas.microsoft.com/office/powerpoint/2010/main" val="332335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15</a:t>
            </a:fld>
            <a:endParaRPr lang="en-US" dirty="0"/>
          </a:p>
        </p:txBody>
      </p:sp>
    </p:spTree>
    <p:extLst>
      <p:ext uri="{BB962C8B-B14F-4D97-AF65-F5344CB8AC3E}">
        <p14:creationId xmlns:p14="http://schemas.microsoft.com/office/powerpoint/2010/main" val="424009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16</a:t>
            </a:fld>
            <a:endParaRPr lang="en-US" dirty="0"/>
          </a:p>
        </p:txBody>
      </p:sp>
    </p:spTree>
    <p:extLst>
      <p:ext uri="{BB962C8B-B14F-4D97-AF65-F5344CB8AC3E}">
        <p14:creationId xmlns:p14="http://schemas.microsoft.com/office/powerpoint/2010/main" val="40218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17</a:t>
            </a:fld>
            <a:endParaRPr lang="en-US" dirty="0"/>
          </a:p>
        </p:txBody>
      </p:sp>
    </p:spTree>
    <p:extLst>
      <p:ext uri="{BB962C8B-B14F-4D97-AF65-F5344CB8AC3E}">
        <p14:creationId xmlns:p14="http://schemas.microsoft.com/office/powerpoint/2010/main" val="402552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18</a:t>
            </a:fld>
            <a:endParaRPr lang="en-US" dirty="0"/>
          </a:p>
        </p:txBody>
      </p:sp>
    </p:spTree>
    <p:extLst>
      <p:ext uri="{BB962C8B-B14F-4D97-AF65-F5344CB8AC3E}">
        <p14:creationId xmlns:p14="http://schemas.microsoft.com/office/powerpoint/2010/main" val="74158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19</a:t>
            </a:fld>
            <a:endParaRPr lang="en-US" dirty="0"/>
          </a:p>
        </p:txBody>
      </p:sp>
    </p:spTree>
    <p:extLst>
      <p:ext uri="{BB962C8B-B14F-4D97-AF65-F5344CB8AC3E}">
        <p14:creationId xmlns:p14="http://schemas.microsoft.com/office/powerpoint/2010/main" val="47887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a:t>
            </a:fld>
            <a:endParaRPr lang="en-US" dirty="0"/>
          </a:p>
        </p:txBody>
      </p:sp>
    </p:spTree>
    <p:extLst>
      <p:ext uri="{BB962C8B-B14F-4D97-AF65-F5344CB8AC3E}">
        <p14:creationId xmlns:p14="http://schemas.microsoft.com/office/powerpoint/2010/main" val="175029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20</a:t>
            </a:fld>
            <a:endParaRPr lang="en-US" dirty="0"/>
          </a:p>
        </p:txBody>
      </p:sp>
    </p:spTree>
    <p:extLst>
      <p:ext uri="{BB962C8B-B14F-4D97-AF65-F5344CB8AC3E}">
        <p14:creationId xmlns:p14="http://schemas.microsoft.com/office/powerpoint/2010/main" val="413358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21</a:t>
            </a:fld>
            <a:endParaRPr lang="en-US" dirty="0"/>
          </a:p>
        </p:txBody>
      </p:sp>
    </p:spTree>
    <p:extLst>
      <p:ext uri="{BB962C8B-B14F-4D97-AF65-F5344CB8AC3E}">
        <p14:creationId xmlns:p14="http://schemas.microsoft.com/office/powerpoint/2010/main" val="398712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22</a:t>
            </a:fld>
            <a:endParaRPr lang="en-US" dirty="0"/>
          </a:p>
        </p:txBody>
      </p:sp>
    </p:spTree>
    <p:extLst>
      <p:ext uri="{BB962C8B-B14F-4D97-AF65-F5344CB8AC3E}">
        <p14:creationId xmlns:p14="http://schemas.microsoft.com/office/powerpoint/2010/main" val="53732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23</a:t>
            </a:fld>
            <a:endParaRPr lang="en-US" dirty="0"/>
          </a:p>
        </p:txBody>
      </p:sp>
    </p:spTree>
    <p:extLst>
      <p:ext uri="{BB962C8B-B14F-4D97-AF65-F5344CB8AC3E}">
        <p14:creationId xmlns:p14="http://schemas.microsoft.com/office/powerpoint/2010/main" val="862004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24</a:t>
            </a:fld>
            <a:endParaRPr lang="en-US" dirty="0"/>
          </a:p>
        </p:txBody>
      </p:sp>
    </p:spTree>
    <p:extLst>
      <p:ext uri="{BB962C8B-B14F-4D97-AF65-F5344CB8AC3E}">
        <p14:creationId xmlns:p14="http://schemas.microsoft.com/office/powerpoint/2010/main" val="3296183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25</a:t>
            </a:fld>
            <a:endParaRPr lang="en-US" dirty="0"/>
          </a:p>
        </p:txBody>
      </p:sp>
    </p:spTree>
    <p:extLst>
      <p:ext uri="{BB962C8B-B14F-4D97-AF65-F5344CB8AC3E}">
        <p14:creationId xmlns:p14="http://schemas.microsoft.com/office/powerpoint/2010/main" val="2389999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26</a:t>
            </a:fld>
            <a:endParaRPr lang="en-US" dirty="0"/>
          </a:p>
        </p:txBody>
      </p:sp>
    </p:spTree>
    <p:extLst>
      <p:ext uri="{BB962C8B-B14F-4D97-AF65-F5344CB8AC3E}">
        <p14:creationId xmlns:p14="http://schemas.microsoft.com/office/powerpoint/2010/main" val="63667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27</a:t>
            </a:fld>
            <a:endParaRPr lang="en-US" dirty="0"/>
          </a:p>
        </p:txBody>
      </p:sp>
    </p:spTree>
    <p:extLst>
      <p:ext uri="{BB962C8B-B14F-4D97-AF65-F5344CB8AC3E}">
        <p14:creationId xmlns:p14="http://schemas.microsoft.com/office/powerpoint/2010/main" val="398508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28</a:t>
            </a:fld>
            <a:endParaRPr lang="en-US" dirty="0"/>
          </a:p>
        </p:txBody>
      </p:sp>
    </p:spTree>
    <p:extLst>
      <p:ext uri="{BB962C8B-B14F-4D97-AF65-F5344CB8AC3E}">
        <p14:creationId xmlns:p14="http://schemas.microsoft.com/office/powerpoint/2010/main" val="3024923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29</a:t>
            </a:fld>
            <a:endParaRPr lang="en-US" dirty="0"/>
          </a:p>
        </p:txBody>
      </p:sp>
    </p:spTree>
    <p:extLst>
      <p:ext uri="{BB962C8B-B14F-4D97-AF65-F5344CB8AC3E}">
        <p14:creationId xmlns:p14="http://schemas.microsoft.com/office/powerpoint/2010/main" val="235072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a:t>
            </a:fld>
            <a:endParaRPr lang="en-US" dirty="0"/>
          </a:p>
        </p:txBody>
      </p:sp>
    </p:spTree>
    <p:extLst>
      <p:ext uri="{BB962C8B-B14F-4D97-AF65-F5344CB8AC3E}">
        <p14:creationId xmlns:p14="http://schemas.microsoft.com/office/powerpoint/2010/main" val="767280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30</a:t>
            </a:fld>
            <a:endParaRPr lang="en-US" dirty="0"/>
          </a:p>
        </p:txBody>
      </p:sp>
    </p:spTree>
    <p:extLst>
      <p:ext uri="{BB962C8B-B14F-4D97-AF65-F5344CB8AC3E}">
        <p14:creationId xmlns:p14="http://schemas.microsoft.com/office/powerpoint/2010/main" val="2108772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32</a:t>
            </a:fld>
            <a:endParaRPr lang="en-US" dirty="0"/>
          </a:p>
        </p:txBody>
      </p:sp>
    </p:spTree>
    <p:extLst>
      <p:ext uri="{BB962C8B-B14F-4D97-AF65-F5344CB8AC3E}">
        <p14:creationId xmlns:p14="http://schemas.microsoft.com/office/powerpoint/2010/main" val="354653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33</a:t>
            </a:fld>
            <a:endParaRPr lang="en-US" dirty="0"/>
          </a:p>
        </p:txBody>
      </p:sp>
    </p:spTree>
    <p:extLst>
      <p:ext uri="{BB962C8B-B14F-4D97-AF65-F5344CB8AC3E}">
        <p14:creationId xmlns:p14="http://schemas.microsoft.com/office/powerpoint/2010/main" val="1111803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34</a:t>
            </a:fld>
            <a:endParaRPr lang="en-US" dirty="0"/>
          </a:p>
        </p:txBody>
      </p:sp>
    </p:spTree>
    <p:extLst>
      <p:ext uri="{BB962C8B-B14F-4D97-AF65-F5344CB8AC3E}">
        <p14:creationId xmlns:p14="http://schemas.microsoft.com/office/powerpoint/2010/main" val="1389669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35</a:t>
            </a:fld>
            <a:endParaRPr lang="en-US" dirty="0"/>
          </a:p>
        </p:txBody>
      </p:sp>
    </p:spTree>
    <p:extLst>
      <p:ext uri="{BB962C8B-B14F-4D97-AF65-F5344CB8AC3E}">
        <p14:creationId xmlns:p14="http://schemas.microsoft.com/office/powerpoint/2010/main" val="984504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36</a:t>
            </a:fld>
            <a:endParaRPr lang="en-US" dirty="0"/>
          </a:p>
        </p:txBody>
      </p:sp>
    </p:spTree>
    <p:extLst>
      <p:ext uri="{BB962C8B-B14F-4D97-AF65-F5344CB8AC3E}">
        <p14:creationId xmlns:p14="http://schemas.microsoft.com/office/powerpoint/2010/main" val="2050578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37</a:t>
            </a:fld>
            <a:endParaRPr lang="en-US" dirty="0"/>
          </a:p>
        </p:txBody>
      </p:sp>
    </p:spTree>
    <p:extLst>
      <p:ext uri="{BB962C8B-B14F-4D97-AF65-F5344CB8AC3E}">
        <p14:creationId xmlns:p14="http://schemas.microsoft.com/office/powerpoint/2010/main" val="1933163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38</a:t>
            </a:fld>
            <a:endParaRPr lang="en-US" dirty="0"/>
          </a:p>
        </p:txBody>
      </p:sp>
    </p:spTree>
    <p:extLst>
      <p:ext uri="{BB962C8B-B14F-4D97-AF65-F5344CB8AC3E}">
        <p14:creationId xmlns:p14="http://schemas.microsoft.com/office/powerpoint/2010/main" val="410629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39</a:t>
            </a:fld>
            <a:endParaRPr lang="en-US" dirty="0"/>
          </a:p>
        </p:txBody>
      </p:sp>
    </p:spTree>
    <p:extLst>
      <p:ext uri="{BB962C8B-B14F-4D97-AF65-F5344CB8AC3E}">
        <p14:creationId xmlns:p14="http://schemas.microsoft.com/office/powerpoint/2010/main" val="490326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40</a:t>
            </a:fld>
            <a:endParaRPr lang="en-US" dirty="0"/>
          </a:p>
        </p:txBody>
      </p:sp>
    </p:spTree>
    <p:extLst>
      <p:ext uri="{BB962C8B-B14F-4D97-AF65-F5344CB8AC3E}">
        <p14:creationId xmlns:p14="http://schemas.microsoft.com/office/powerpoint/2010/main" val="19146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a:t>
            </a:fld>
            <a:endParaRPr lang="en-US" dirty="0"/>
          </a:p>
        </p:txBody>
      </p:sp>
    </p:spTree>
    <p:extLst>
      <p:ext uri="{BB962C8B-B14F-4D97-AF65-F5344CB8AC3E}">
        <p14:creationId xmlns:p14="http://schemas.microsoft.com/office/powerpoint/2010/main" val="3000610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41</a:t>
            </a:fld>
            <a:endParaRPr lang="en-US" dirty="0"/>
          </a:p>
        </p:txBody>
      </p:sp>
    </p:spTree>
    <p:extLst>
      <p:ext uri="{BB962C8B-B14F-4D97-AF65-F5344CB8AC3E}">
        <p14:creationId xmlns:p14="http://schemas.microsoft.com/office/powerpoint/2010/main" val="1584718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42</a:t>
            </a:fld>
            <a:endParaRPr lang="en-US" dirty="0"/>
          </a:p>
        </p:txBody>
      </p:sp>
    </p:spTree>
    <p:extLst>
      <p:ext uri="{BB962C8B-B14F-4D97-AF65-F5344CB8AC3E}">
        <p14:creationId xmlns:p14="http://schemas.microsoft.com/office/powerpoint/2010/main" val="944768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43</a:t>
            </a:fld>
            <a:endParaRPr lang="en-US" dirty="0"/>
          </a:p>
        </p:txBody>
      </p:sp>
    </p:spTree>
    <p:extLst>
      <p:ext uri="{BB962C8B-B14F-4D97-AF65-F5344CB8AC3E}">
        <p14:creationId xmlns:p14="http://schemas.microsoft.com/office/powerpoint/2010/main" val="1238025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Kuali does not distinguish between debits and credits (it uses “to/from” or “source/target”), so you will see the total amount of your line items in the System Control Amount.</a:t>
            </a:r>
          </a:p>
        </p:txBody>
      </p:sp>
      <p:sp>
        <p:nvSpPr>
          <p:cNvPr id="4" name="Slide Number Placeholder 3"/>
          <p:cNvSpPr>
            <a:spLocks noGrp="1"/>
          </p:cNvSpPr>
          <p:nvPr>
            <p:ph type="sldNum" sz="quarter" idx="10"/>
          </p:nvPr>
        </p:nvSpPr>
        <p:spPr/>
        <p:txBody>
          <a:bodyPr/>
          <a:lstStyle/>
          <a:p>
            <a:fld id="{49D839B6-2F97-41B3-8F8C-4B1CC6B1F5EE}" type="slidenum">
              <a:rPr lang="en-US" smtClean="0"/>
              <a:t>44</a:t>
            </a:fld>
            <a:endParaRPr lang="en-US" dirty="0"/>
          </a:p>
        </p:txBody>
      </p:sp>
    </p:spTree>
    <p:extLst>
      <p:ext uri="{BB962C8B-B14F-4D97-AF65-F5344CB8AC3E}">
        <p14:creationId xmlns:p14="http://schemas.microsoft.com/office/powerpoint/2010/main" val="2608746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45</a:t>
            </a:fld>
            <a:endParaRPr lang="en-US" dirty="0"/>
          </a:p>
        </p:txBody>
      </p:sp>
    </p:spTree>
    <p:extLst>
      <p:ext uri="{BB962C8B-B14F-4D97-AF65-F5344CB8AC3E}">
        <p14:creationId xmlns:p14="http://schemas.microsoft.com/office/powerpoint/2010/main" val="1404012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46</a:t>
            </a:fld>
            <a:endParaRPr lang="en-US" dirty="0"/>
          </a:p>
        </p:txBody>
      </p:sp>
    </p:spTree>
    <p:extLst>
      <p:ext uri="{BB962C8B-B14F-4D97-AF65-F5344CB8AC3E}">
        <p14:creationId xmlns:p14="http://schemas.microsoft.com/office/powerpoint/2010/main" val="2707660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47</a:t>
            </a:fld>
            <a:endParaRPr lang="en-US" dirty="0"/>
          </a:p>
        </p:txBody>
      </p:sp>
    </p:spTree>
    <p:extLst>
      <p:ext uri="{BB962C8B-B14F-4D97-AF65-F5344CB8AC3E}">
        <p14:creationId xmlns:p14="http://schemas.microsoft.com/office/powerpoint/2010/main" val="350617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48</a:t>
            </a:fld>
            <a:endParaRPr lang="en-US" dirty="0"/>
          </a:p>
        </p:txBody>
      </p:sp>
    </p:spTree>
    <p:extLst>
      <p:ext uri="{BB962C8B-B14F-4D97-AF65-F5344CB8AC3E}">
        <p14:creationId xmlns:p14="http://schemas.microsoft.com/office/powerpoint/2010/main" val="1537818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49</a:t>
            </a:fld>
            <a:endParaRPr lang="en-US" dirty="0"/>
          </a:p>
        </p:txBody>
      </p:sp>
    </p:spTree>
    <p:extLst>
      <p:ext uri="{BB962C8B-B14F-4D97-AF65-F5344CB8AC3E}">
        <p14:creationId xmlns:p14="http://schemas.microsoft.com/office/powerpoint/2010/main" val="1340461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50</a:t>
            </a:fld>
            <a:endParaRPr lang="en-US" dirty="0"/>
          </a:p>
        </p:txBody>
      </p:sp>
    </p:spTree>
    <p:extLst>
      <p:ext uri="{BB962C8B-B14F-4D97-AF65-F5344CB8AC3E}">
        <p14:creationId xmlns:p14="http://schemas.microsoft.com/office/powerpoint/2010/main" val="355181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9D839B6-2F97-41B3-8F8C-4B1CC6B1F5EE}" type="slidenum">
              <a:rPr lang="en-US" smtClean="0"/>
              <a:t>5</a:t>
            </a:fld>
            <a:endParaRPr lang="en-US" dirty="0"/>
          </a:p>
        </p:txBody>
      </p:sp>
    </p:spTree>
    <p:extLst>
      <p:ext uri="{BB962C8B-B14F-4D97-AF65-F5344CB8AC3E}">
        <p14:creationId xmlns:p14="http://schemas.microsoft.com/office/powerpoint/2010/main" val="2786735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51</a:t>
            </a:fld>
            <a:endParaRPr lang="en-US" dirty="0"/>
          </a:p>
        </p:txBody>
      </p:sp>
    </p:spTree>
    <p:extLst>
      <p:ext uri="{BB962C8B-B14F-4D97-AF65-F5344CB8AC3E}">
        <p14:creationId xmlns:p14="http://schemas.microsoft.com/office/powerpoint/2010/main" val="4059764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52</a:t>
            </a:fld>
            <a:endParaRPr lang="en-US" dirty="0"/>
          </a:p>
        </p:txBody>
      </p:sp>
    </p:spTree>
    <p:extLst>
      <p:ext uri="{BB962C8B-B14F-4D97-AF65-F5344CB8AC3E}">
        <p14:creationId xmlns:p14="http://schemas.microsoft.com/office/powerpoint/2010/main" val="1884053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53</a:t>
            </a:fld>
            <a:endParaRPr lang="en-US" dirty="0"/>
          </a:p>
        </p:txBody>
      </p:sp>
    </p:spTree>
    <p:extLst>
      <p:ext uri="{BB962C8B-B14F-4D97-AF65-F5344CB8AC3E}">
        <p14:creationId xmlns:p14="http://schemas.microsoft.com/office/powerpoint/2010/main" val="24566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56</a:t>
            </a:fld>
            <a:endParaRPr lang="en-US" dirty="0"/>
          </a:p>
        </p:txBody>
      </p:sp>
    </p:spTree>
    <p:extLst>
      <p:ext uri="{BB962C8B-B14F-4D97-AF65-F5344CB8AC3E}">
        <p14:creationId xmlns:p14="http://schemas.microsoft.com/office/powerpoint/2010/main" val="4041143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57</a:t>
            </a:fld>
            <a:endParaRPr lang="en-US" dirty="0"/>
          </a:p>
        </p:txBody>
      </p:sp>
    </p:spTree>
    <p:extLst>
      <p:ext uri="{BB962C8B-B14F-4D97-AF65-F5344CB8AC3E}">
        <p14:creationId xmlns:p14="http://schemas.microsoft.com/office/powerpoint/2010/main" val="1853353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58</a:t>
            </a:fld>
            <a:endParaRPr lang="en-US" dirty="0"/>
          </a:p>
        </p:txBody>
      </p:sp>
    </p:spTree>
    <p:extLst>
      <p:ext uri="{BB962C8B-B14F-4D97-AF65-F5344CB8AC3E}">
        <p14:creationId xmlns:p14="http://schemas.microsoft.com/office/powerpoint/2010/main" val="3350135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59</a:t>
            </a:fld>
            <a:endParaRPr lang="en-US" dirty="0"/>
          </a:p>
        </p:txBody>
      </p:sp>
    </p:spTree>
    <p:extLst>
      <p:ext uri="{BB962C8B-B14F-4D97-AF65-F5344CB8AC3E}">
        <p14:creationId xmlns:p14="http://schemas.microsoft.com/office/powerpoint/2010/main" val="644029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60</a:t>
            </a:fld>
            <a:endParaRPr lang="en-US" dirty="0"/>
          </a:p>
        </p:txBody>
      </p:sp>
    </p:spTree>
    <p:extLst>
      <p:ext uri="{BB962C8B-B14F-4D97-AF65-F5344CB8AC3E}">
        <p14:creationId xmlns:p14="http://schemas.microsoft.com/office/powerpoint/2010/main" val="35837460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61</a:t>
            </a:fld>
            <a:endParaRPr lang="en-US" dirty="0"/>
          </a:p>
        </p:txBody>
      </p:sp>
    </p:spTree>
    <p:extLst>
      <p:ext uri="{BB962C8B-B14F-4D97-AF65-F5344CB8AC3E}">
        <p14:creationId xmlns:p14="http://schemas.microsoft.com/office/powerpoint/2010/main" val="2551970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62</a:t>
            </a:fld>
            <a:endParaRPr lang="en-US" dirty="0"/>
          </a:p>
        </p:txBody>
      </p:sp>
    </p:spTree>
    <p:extLst>
      <p:ext uri="{BB962C8B-B14F-4D97-AF65-F5344CB8AC3E}">
        <p14:creationId xmlns:p14="http://schemas.microsoft.com/office/powerpoint/2010/main" val="34107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a:t>
            </a:fld>
            <a:endParaRPr lang="en-US" dirty="0"/>
          </a:p>
        </p:txBody>
      </p:sp>
    </p:spTree>
    <p:extLst>
      <p:ext uri="{BB962C8B-B14F-4D97-AF65-F5344CB8AC3E}">
        <p14:creationId xmlns:p14="http://schemas.microsoft.com/office/powerpoint/2010/main" val="6828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63</a:t>
            </a:fld>
            <a:endParaRPr lang="en-US" dirty="0"/>
          </a:p>
        </p:txBody>
      </p:sp>
    </p:spTree>
    <p:extLst>
      <p:ext uri="{BB962C8B-B14F-4D97-AF65-F5344CB8AC3E}">
        <p14:creationId xmlns:p14="http://schemas.microsoft.com/office/powerpoint/2010/main" val="124193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64</a:t>
            </a:fld>
            <a:endParaRPr lang="en-US" dirty="0"/>
          </a:p>
        </p:txBody>
      </p:sp>
    </p:spTree>
    <p:extLst>
      <p:ext uri="{BB962C8B-B14F-4D97-AF65-F5344CB8AC3E}">
        <p14:creationId xmlns:p14="http://schemas.microsoft.com/office/powerpoint/2010/main" val="29836349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65</a:t>
            </a:fld>
            <a:endParaRPr lang="en-US" dirty="0"/>
          </a:p>
        </p:txBody>
      </p:sp>
    </p:spTree>
    <p:extLst>
      <p:ext uri="{BB962C8B-B14F-4D97-AF65-F5344CB8AC3E}">
        <p14:creationId xmlns:p14="http://schemas.microsoft.com/office/powerpoint/2010/main" val="18464905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66</a:t>
            </a:fld>
            <a:endParaRPr lang="en-US" dirty="0"/>
          </a:p>
        </p:txBody>
      </p:sp>
    </p:spTree>
    <p:extLst>
      <p:ext uri="{BB962C8B-B14F-4D97-AF65-F5344CB8AC3E}">
        <p14:creationId xmlns:p14="http://schemas.microsoft.com/office/powerpoint/2010/main" val="35247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still a balance in the System Control Remaining Amount, click on the button to distribute it.</a:t>
            </a:r>
          </a:p>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67</a:t>
            </a:fld>
            <a:endParaRPr lang="en-US" dirty="0"/>
          </a:p>
        </p:txBody>
      </p:sp>
    </p:spTree>
    <p:extLst>
      <p:ext uri="{BB962C8B-B14F-4D97-AF65-F5344CB8AC3E}">
        <p14:creationId xmlns:p14="http://schemas.microsoft.com/office/powerpoint/2010/main" val="268387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68</a:t>
            </a:fld>
            <a:endParaRPr lang="en-US" dirty="0"/>
          </a:p>
        </p:txBody>
      </p:sp>
    </p:spTree>
    <p:extLst>
      <p:ext uri="{BB962C8B-B14F-4D97-AF65-F5344CB8AC3E}">
        <p14:creationId xmlns:p14="http://schemas.microsoft.com/office/powerpoint/2010/main" val="4231740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and Add/Tag Location must equal the Asset Quantity (i.e. only 2 assets, you will only be able to insert or add for 2 assets).</a:t>
            </a:r>
          </a:p>
        </p:txBody>
      </p:sp>
      <p:sp>
        <p:nvSpPr>
          <p:cNvPr id="4" name="Slide Number Placeholder 3"/>
          <p:cNvSpPr>
            <a:spLocks noGrp="1"/>
          </p:cNvSpPr>
          <p:nvPr>
            <p:ph type="sldNum" sz="quarter" idx="10"/>
          </p:nvPr>
        </p:nvSpPr>
        <p:spPr/>
        <p:txBody>
          <a:bodyPr/>
          <a:lstStyle/>
          <a:p>
            <a:fld id="{49D839B6-2F97-41B3-8F8C-4B1CC6B1F5EE}" type="slidenum">
              <a:rPr lang="en-US" smtClean="0"/>
              <a:t>69</a:t>
            </a:fld>
            <a:endParaRPr lang="en-US" dirty="0"/>
          </a:p>
        </p:txBody>
      </p:sp>
    </p:spTree>
    <p:extLst>
      <p:ext uri="{BB962C8B-B14F-4D97-AF65-F5344CB8AC3E}">
        <p14:creationId xmlns:p14="http://schemas.microsoft.com/office/powerpoint/2010/main" val="33218595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70</a:t>
            </a:fld>
            <a:endParaRPr lang="en-US" dirty="0"/>
          </a:p>
        </p:txBody>
      </p:sp>
    </p:spTree>
    <p:extLst>
      <p:ext uri="{BB962C8B-B14F-4D97-AF65-F5344CB8AC3E}">
        <p14:creationId xmlns:p14="http://schemas.microsoft.com/office/powerpoint/2010/main" val="30808561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71</a:t>
            </a:fld>
            <a:endParaRPr lang="en-US" dirty="0"/>
          </a:p>
        </p:txBody>
      </p:sp>
    </p:spTree>
    <p:extLst>
      <p:ext uri="{BB962C8B-B14F-4D97-AF65-F5344CB8AC3E}">
        <p14:creationId xmlns:p14="http://schemas.microsoft.com/office/powerpoint/2010/main" val="3415091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72</a:t>
            </a:fld>
            <a:endParaRPr lang="en-US" dirty="0"/>
          </a:p>
        </p:txBody>
      </p:sp>
    </p:spTree>
    <p:extLst>
      <p:ext uri="{BB962C8B-B14F-4D97-AF65-F5344CB8AC3E}">
        <p14:creationId xmlns:p14="http://schemas.microsoft.com/office/powerpoint/2010/main" val="256470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why you are submitting the document to know what is needed.  Will you be modifying an existing asset (changing funding on an asset already created or expensing an asset that was created in error) or creating an asset (such as capitalizing a WIP or capitalizing an asset that was originally expensed).</a:t>
            </a:r>
          </a:p>
        </p:txBody>
      </p:sp>
      <p:sp>
        <p:nvSpPr>
          <p:cNvPr id="4" name="Slide Number Placeholder 3"/>
          <p:cNvSpPr>
            <a:spLocks noGrp="1"/>
          </p:cNvSpPr>
          <p:nvPr>
            <p:ph type="sldNum" sz="quarter" idx="10"/>
          </p:nvPr>
        </p:nvSpPr>
        <p:spPr/>
        <p:txBody>
          <a:bodyPr/>
          <a:lstStyle/>
          <a:p>
            <a:fld id="{49D839B6-2F97-41B3-8F8C-4B1CC6B1F5EE}" type="slidenum">
              <a:rPr lang="en-US" smtClean="0"/>
              <a:t>7</a:t>
            </a:fld>
            <a:endParaRPr lang="en-US" dirty="0"/>
          </a:p>
        </p:txBody>
      </p:sp>
    </p:spTree>
    <p:extLst>
      <p:ext uri="{BB962C8B-B14F-4D97-AF65-F5344CB8AC3E}">
        <p14:creationId xmlns:p14="http://schemas.microsoft.com/office/powerpoint/2010/main" val="2364798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73</a:t>
            </a:fld>
            <a:endParaRPr lang="en-US" dirty="0"/>
          </a:p>
        </p:txBody>
      </p:sp>
    </p:spTree>
    <p:extLst>
      <p:ext uri="{BB962C8B-B14F-4D97-AF65-F5344CB8AC3E}">
        <p14:creationId xmlns:p14="http://schemas.microsoft.com/office/powerpoint/2010/main" val="20440890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r>
              <a:rPr lang="en-US" dirty="0"/>
              <a:t>You can find a lot of information</a:t>
            </a:r>
            <a:r>
              <a:rPr lang="en-US" baseline="0" dirty="0"/>
              <a:t> from the Property Management site.  </a:t>
            </a:r>
            <a:r>
              <a:rPr lang="en-US" dirty="0"/>
              <a:t>From CSU’s main webpage select</a:t>
            </a:r>
            <a:r>
              <a:rPr lang="en-US" baseline="0" dirty="0"/>
              <a:t> P from the A-Z lookup, then click Property Management</a:t>
            </a:r>
          </a:p>
          <a:p>
            <a:pPr marL="174159" indent="-174159">
              <a:buFont typeface="Arial" pitchFamily="34" charset="0"/>
              <a:buChar char="•"/>
            </a:pPr>
            <a:r>
              <a:rPr lang="en-US" baseline="0" dirty="0"/>
              <a:t>To add CAM Processor role for a user go to BFS webpage, Forms, Access Applications and Signature Forms, “Application for Kuali Financial System”; be sure to check the KFS Capital Assets KFS-CAM Processor checkbox</a:t>
            </a:r>
          </a:p>
          <a:p>
            <a:pPr marL="174159" indent="-174159">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476F4E72-6E67-4E90-8B84-E0B7C2279DF4}" type="slidenum">
              <a:rPr lang="en-US" smtClean="0"/>
              <a:t>76</a:t>
            </a:fld>
            <a:endParaRPr lang="en-US" dirty="0"/>
          </a:p>
        </p:txBody>
      </p:sp>
    </p:spTree>
    <p:extLst>
      <p:ext uri="{BB962C8B-B14F-4D97-AF65-F5344CB8AC3E}">
        <p14:creationId xmlns:p14="http://schemas.microsoft.com/office/powerpoint/2010/main" val="22151169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77</a:t>
            </a:fld>
            <a:endParaRPr lang="en-US" dirty="0"/>
          </a:p>
        </p:txBody>
      </p:sp>
    </p:spTree>
    <p:extLst>
      <p:ext uri="{BB962C8B-B14F-4D97-AF65-F5344CB8AC3E}">
        <p14:creationId xmlns:p14="http://schemas.microsoft.com/office/powerpoint/2010/main" val="26164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a:t>
            </a:fld>
            <a:endParaRPr lang="en-US" dirty="0"/>
          </a:p>
        </p:txBody>
      </p:sp>
    </p:spTree>
    <p:extLst>
      <p:ext uri="{BB962C8B-B14F-4D97-AF65-F5344CB8AC3E}">
        <p14:creationId xmlns:p14="http://schemas.microsoft.com/office/powerpoint/2010/main" val="140137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a:t>
            </a:fld>
            <a:endParaRPr lang="en-US" dirty="0"/>
          </a:p>
        </p:txBody>
      </p:sp>
    </p:spTree>
    <p:extLst>
      <p:ext uri="{BB962C8B-B14F-4D97-AF65-F5344CB8AC3E}">
        <p14:creationId xmlns:p14="http://schemas.microsoft.com/office/powerpoint/2010/main" val="20562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FA1CD0AE-4080-429D-82CE-FD74ED8CEFE2}" type="datetimeFigureOut">
              <a:rPr lang="en-US" smtClean="0"/>
              <a:t>11/8/2019</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01258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81338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415291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216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58193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33049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37076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054418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11/8/2019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1713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64165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11/8/2019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27832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2595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7951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663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1535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922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2184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1CD0AE-4080-429D-82CE-FD74ED8CEFE2}" type="datetimeFigureOut">
              <a:rPr lang="en-US" smtClean="0"/>
              <a:t>11/8/2019</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C418CF-CEFF-4059-B24C-39AC3DFAD7B0}" type="slidenum">
              <a:rPr lang="en-US" smtClean="0"/>
              <a:t>‹#›</a:t>
            </a:fld>
            <a:endParaRPr lang="en-US" dirty="0"/>
          </a:p>
        </p:txBody>
      </p:sp>
    </p:spTree>
    <p:extLst>
      <p:ext uri="{BB962C8B-B14F-4D97-AF65-F5344CB8AC3E}">
        <p14:creationId xmlns:p14="http://schemas.microsoft.com/office/powerpoint/2010/main" val="233386194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50030" y="4000500"/>
            <a:ext cx="8558213" cy="571500"/>
          </a:xfrm>
          <a:prstGeom prst="rect">
            <a:avLst/>
          </a:prstGeom>
        </p:spPr>
      </p:pic>
      <p:sp>
        <p:nvSpPr>
          <p:cNvPr id="14" name="TextBox 13"/>
          <p:cNvSpPr txBox="1"/>
          <p:nvPr/>
        </p:nvSpPr>
        <p:spPr>
          <a:xfrm>
            <a:off x="701551" y="623764"/>
            <a:ext cx="7655169" cy="2677656"/>
          </a:xfrm>
          <a:prstGeom prst="rect">
            <a:avLst/>
          </a:prstGeom>
          <a:noFill/>
        </p:spPr>
        <p:txBody>
          <a:bodyPr wrap="square" rtlCol="0">
            <a:spAutoFit/>
          </a:bodyPr>
          <a:lstStyle/>
          <a:p>
            <a:pPr algn="ctr"/>
            <a:r>
              <a:rPr lang="en-US" sz="2800" dirty="0">
                <a:solidFill>
                  <a:srgbClr val="FFFF00"/>
                </a:solidFill>
              </a:rPr>
              <a:t>KUALI</a:t>
            </a:r>
          </a:p>
          <a:p>
            <a:pPr algn="ctr"/>
            <a:r>
              <a:rPr lang="en-US" sz="2800" dirty="0">
                <a:solidFill>
                  <a:srgbClr val="FFFF00"/>
                </a:solidFill>
              </a:rPr>
              <a:t>CAPITAL ASSET</a:t>
            </a:r>
          </a:p>
          <a:p>
            <a:pPr algn="ctr"/>
            <a:r>
              <a:rPr lang="en-US" sz="2800" dirty="0">
                <a:solidFill>
                  <a:srgbClr val="FFFF00"/>
                </a:solidFill>
              </a:rPr>
              <a:t>MANAGEMENT (CAM)</a:t>
            </a:r>
          </a:p>
          <a:p>
            <a:pPr algn="ctr"/>
            <a:r>
              <a:rPr lang="en-US" sz="2800" dirty="0">
                <a:solidFill>
                  <a:srgbClr val="FFFF00"/>
                </a:solidFill>
              </a:rPr>
              <a:t>FINANCIAL DOCUMENTS:</a:t>
            </a:r>
          </a:p>
          <a:p>
            <a:pPr algn="ctr"/>
            <a:r>
              <a:rPr lang="en-US" sz="2800" dirty="0">
                <a:solidFill>
                  <a:srgbClr val="FFFF00"/>
                </a:solidFill>
              </a:rPr>
              <a:t>GENERAL ERROR CORRECTION AND</a:t>
            </a:r>
          </a:p>
          <a:p>
            <a:pPr algn="ctr"/>
            <a:r>
              <a:rPr lang="en-US" sz="2800" dirty="0">
                <a:solidFill>
                  <a:srgbClr val="FFFF00"/>
                </a:solidFill>
              </a:rPr>
              <a:t>DISTRIBUTION OF INCOME AND EXPENSE</a:t>
            </a:r>
          </a:p>
        </p:txBody>
      </p:sp>
      <p:sp>
        <p:nvSpPr>
          <p:cNvPr id="15" name="TextBox 14"/>
          <p:cNvSpPr txBox="1"/>
          <p:nvPr/>
        </p:nvSpPr>
        <p:spPr>
          <a:xfrm>
            <a:off x="250031" y="4880202"/>
            <a:ext cx="4772460" cy="507831"/>
          </a:xfrm>
          <a:prstGeom prst="rect">
            <a:avLst/>
          </a:prstGeom>
          <a:noFill/>
        </p:spPr>
        <p:txBody>
          <a:bodyPr wrap="none" rtlCol="0">
            <a:spAutoFit/>
          </a:bodyPr>
          <a:lstStyle/>
          <a:p>
            <a:r>
              <a:rPr lang="en-US" sz="1350" i="1" dirty="0">
                <a:solidFill>
                  <a:srgbClr val="00B050"/>
                </a:solidFill>
              </a:rPr>
              <a:t>Business and Financial Services, Property Management</a:t>
            </a:r>
          </a:p>
          <a:p>
            <a:r>
              <a:rPr lang="en-US" sz="1350" i="1" dirty="0">
                <a:solidFill>
                  <a:srgbClr val="00B050"/>
                </a:solidFill>
              </a:rPr>
              <a:t>Presenter:  Debra Ellison</a:t>
            </a:r>
          </a:p>
        </p:txBody>
      </p:sp>
    </p:spTree>
    <p:extLst>
      <p:ext uri="{BB962C8B-B14F-4D97-AF65-F5344CB8AC3E}">
        <p14:creationId xmlns:p14="http://schemas.microsoft.com/office/powerpoint/2010/main" val="416865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BBDCC-7606-4924-A297-160A16FE6CD6}"/>
              </a:ext>
            </a:extLst>
          </p:cNvPr>
          <p:cNvPicPr>
            <a:picLocks noChangeAspect="1"/>
          </p:cNvPicPr>
          <p:nvPr/>
        </p:nvPicPr>
        <p:blipFill>
          <a:blip r:embed="rId3"/>
          <a:stretch>
            <a:fillRect/>
          </a:stretch>
        </p:blipFill>
        <p:spPr>
          <a:xfrm>
            <a:off x="1794109" y="1726865"/>
            <a:ext cx="6410339" cy="3783811"/>
          </a:xfrm>
          <a:prstGeom prst="rect">
            <a:avLst/>
          </a:prstGeom>
        </p:spPr>
      </p:pic>
      <p:sp>
        <p:nvSpPr>
          <p:cNvPr id="2" name="Title 1"/>
          <p:cNvSpPr>
            <a:spLocks noGrp="1"/>
          </p:cNvSpPr>
          <p:nvPr>
            <p:ph type="title"/>
          </p:nvPr>
        </p:nvSpPr>
        <p:spPr>
          <a:xfrm>
            <a:off x="2191130" y="667350"/>
            <a:ext cx="5308801" cy="674270"/>
          </a:xfrm>
        </p:spPr>
        <p:txBody>
          <a:bodyPr>
            <a:normAutofit fontScale="90000"/>
          </a:bodyPr>
          <a:lstStyle/>
          <a:p>
            <a:pPr algn="l"/>
            <a:r>
              <a:rPr lang="en-US" dirty="0">
                <a:solidFill>
                  <a:srgbClr val="FFFF00"/>
                </a:solidFill>
              </a:rPr>
              <a:t>FINDING INFORMATION</a:t>
            </a:r>
          </a:p>
        </p:txBody>
      </p:sp>
      <p:sp>
        <p:nvSpPr>
          <p:cNvPr id="3" name="Content Placeholder 2"/>
          <p:cNvSpPr>
            <a:spLocks noGrp="1"/>
          </p:cNvSpPr>
          <p:nvPr>
            <p:ph idx="1"/>
          </p:nvPr>
        </p:nvSpPr>
        <p:spPr>
          <a:xfrm>
            <a:off x="105196" y="1318244"/>
            <a:ext cx="8933607" cy="431997"/>
          </a:xfrm>
        </p:spPr>
        <p:txBody>
          <a:bodyPr>
            <a:normAutofit/>
          </a:bodyPr>
          <a:lstStyle/>
          <a:p>
            <a:pPr marL="0" indent="0">
              <a:buNone/>
            </a:pPr>
            <a:r>
              <a:rPr lang="en-US" sz="1800" dirty="0">
                <a:solidFill>
                  <a:srgbClr val="00B050"/>
                </a:solidFill>
              </a:rPr>
              <a:t>The search will expand.</a:t>
            </a:r>
          </a:p>
        </p:txBody>
      </p:sp>
      <p:pic>
        <p:nvPicPr>
          <p:cNvPr id="6" name="Picture 5">
            <a:extLst>
              <a:ext uri="{FF2B5EF4-FFF2-40B4-BE49-F238E27FC236}">
                <a16:creationId xmlns:a16="http://schemas.microsoft.com/office/drawing/2014/main" id="{7154330E-FBDE-484E-BF86-8CDC54045A0F}"/>
              </a:ext>
            </a:extLst>
          </p:cNvPr>
          <p:cNvPicPr>
            <a:picLocks noChangeAspect="1"/>
          </p:cNvPicPr>
          <p:nvPr/>
        </p:nvPicPr>
        <p:blipFill>
          <a:blip r:embed="rId4"/>
          <a:stretch>
            <a:fillRect/>
          </a:stretch>
        </p:blipFill>
        <p:spPr>
          <a:xfrm>
            <a:off x="1794109" y="5510676"/>
            <a:ext cx="6410339" cy="764413"/>
          </a:xfrm>
          <a:prstGeom prst="rect">
            <a:avLst/>
          </a:prstGeom>
        </p:spPr>
      </p:pic>
      <p:sp>
        <p:nvSpPr>
          <p:cNvPr id="8" name="Content Placeholder 2">
            <a:extLst>
              <a:ext uri="{FF2B5EF4-FFF2-40B4-BE49-F238E27FC236}">
                <a16:creationId xmlns:a16="http://schemas.microsoft.com/office/drawing/2014/main" id="{90402C80-FC72-4BDC-84CD-7B1D548570CE}"/>
              </a:ext>
            </a:extLst>
          </p:cNvPr>
          <p:cNvSpPr txBox="1">
            <a:spLocks/>
          </p:cNvSpPr>
          <p:nvPr/>
        </p:nvSpPr>
        <p:spPr>
          <a:xfrm>
            <a:off x="198362" y="2274516"/>
            <a:ext cx="1482380" cy="365719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B050"/>
                </a:solidFill>
              </a:rPr>
              <a:t>Search options include:</a:t>
            </a:r>
          </a:p>
          <a:p>
            <a:pPr marL="0" indent="0">
              <a:buFont typeface="Arial" panose="020B0604020202020204" pitchFamily="34" charset="0"/>
              <a:buNone/>
            </a:pPr>
            <a:endParaRPr lang="en-US" dirty="0">
              <a:solidFill>
                <a:srgbClr val="FFFF00"/>
              </a:solidFill>
            </a:endParaRPr>
          </a:p>
          <a:p>
            <a:r>
              <a:rPr lang="en-US" dirty="0">
                <a:solidFill>
                  <a:srgbClr val="FFFF00"/>
                </a:solidFill>
              </a:rPr>
              <a:t>Date Created</a:t>
            </a:r>
          </a:p>
          <a:p>
            <a:r>
              <a:rPr lang="en-US" dirty="0">
                <a:solidFill>
                  <a:srgbClr val="FFFF00"/>
                </a:solidFill>
              </a:rPr>
              <a:t>Purchase Order Number</a:t>
            </a:r>
          </a:p>
          <a:p>
            <a:r>
              <a:rPr lang="en-US" dirty="0">
                <a:solidFill>
                  <a:srgbClr val="FFFF00"/>
                </a:solidFill>
              </a:rPr>
              <a:t>Requisition Number</a:t>
            </a:r>
          </a:p>
          <a:p>
            <a:r>
              <a:rPr lang="en-US" dirty="0">
                <a:solidFill>
                  <a:srgbClr val="FFFF00"/>
                </a:solidFill>
              </a:rPr>
              <a:t>Vendor</a:t>
            </a:r>
          </a:p>
          <a:p>
            <a:r>
              <a:rPr lang="en-US" dirty="0">
                <a:solidFill>
                  <a:srgbClr val="FFFF00"/>
                </a:solidFill>
              </a:rPr>
              <a:t>Account Number</a:t>
            </a:r>
          </a:p>
          <a:p>
            <a:r>
              <a:rPr lang="en-US" dirty="0">
                <a:solidFill>
                  <a:srgbClr val="FFFF00"/>
                </a:solidFill>
              </a:rPr>
              <a:t>Total Amount</a:t>
            </a:r>
          </a:p>
          <a:p>
            <a:r>
              <a:rPr lang="en-US" dirty="0">
                <a:solidFill>
                  <a:srgbClr val="FFFF00"/>
                </a:solidFill>
              </a:rPr>
              <a:t>And more…</a:t>
            </a:r>
          </a:p>
          <a:p>
            <a:endParaRPr lang="en-US" dirty="0">
              <a:solidFill>
                <a:srgbClr val="FFFF00"/>
              </a:solidFill>
            </a:endParaRPr>
          </a:p>
          <a:p>
            <a:pPr marL="0" indent="0">
              <a:buFont typeface="Arial" panose="020B0604020202020204" pitchFamily="34" charset="0"/>
              <a:buNone/>
            </a:pPr>
            <a:endParaRPr lang="en-US" dirty="0">
              <a:solidFill>
                <a:srgbClr val="FFFF00"/>
              </a:solidFill>
            </a:endParaRPr>
          </a:p>
        </p:txBody>
      </p:sp>
      <p:cxnSp>
        <p:nvCxnSpPr>
          <p:cNvPr id="11" name="Straight Arrow Connector 10">
            <a:extLst>
              <a:ext uri="{FF2B5EF4-FFF2-40B4-BE49-F238E27FC236}">
                <a16:creationId xmlns:a16="http://schemas.microsoft.com/office/drawing/2014/main" id="{B53EEB85-C528-462D-9A57-DCBBE637A4B1}"/>
              </a:ext>
            </a:extLst>
          </p:cNvPr>
          <p:cNvCxnSpPr>
            <a:cxnSpLocks/>
          </p:cNvCxnSpPr>
          <p:nvPr/>
        </p:nvCxnSpPr>
        <p:spPr>
          <a:xfrm>
            <a:off x="1306979" y="3174947"/>
            <a:ext cx="3265020" cy="1913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6D7B2C-B004-4723-B970-B7B96C694BE9}"/>
              </a:ext>
            </a:extLst>
          </p:cNvPr>
          <p:cNvCxnSpPr>
            <a:cxnSpLocks/>
          </p:cNvCxnSpPr>
          <p:nvPr/>
        </p:nvCxnSpPr>
        <p:spPr>
          <a:xfrm>
            <a:off x="1307779" y="3643367"/>
            <a:ext cx="3264220" cy="854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79806F-6425-4357-A27B-6912E79E22D3}"/>
              </a:ext>
            </a:extLst>
          </p:cNvPr>
          <p:cNvCxnSpPr>
            <a:cxnSpLocks/>
          </p:cNvCxnSpPr>
          <p:nvPr/>
        </p:nvCxnSpPr>
        <p:spPr>
          <a:xfrm flipV="1">
            <a:off x="1508231" y="3819441"/>
            <a:ext cx="3201334" cy="2905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E3862A-86A4-467E-905E-BCF59696808D}"/>
              </a:ext>
            </a:extLst>
          </p:cNvPr>
          <p:cNvCxnSpPr>
            <a:cxnSpLocks/>
          </p:cNvCxnSpPr>
          <p:nvPr/>
        </p:nvCxnSpPr>
        <p:spPr>
          <a:xfrm flipV="1">
            <a:off x="1265544" y="3931984"/>
            <a:ext cx="3527809" cy="5734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9FA8B0-0298-4FD9-8E5B-768F5C94E109}"/>
              </a:ext>
            </a:extLst>
          </p:cNvPr>
          <p:cNvCxnSpPr>
            <a:cxnSpLocks/>
          </p:cNvCxnSpPr>
          <p:nvPr/>
        </p:nvCxnSpPr>
        <p:spPr>
          <a:xfrm>
            <a:off x="1341712" y="4886553"/>
            <a:ext cx="3265307" cy="8554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A2006E-D62E-4F97-9DF1-6A41DC5A7972}"/>
              </a:ext>
            </a:extLst>
          </p:cNvPr>
          <p:cNvCxnSpPr>
            <a:cxnSpLocks/>
          </p:cNvCxnSpPr>
          <p:nvPr/>
        </p:nvCxnSpPr>
        <p:spPr>
          <a:xfrm>
            <a:off x="1307779" y="5242345"/>
            <a:ext cx="3333174" cy="676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6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BBDCC-7606-4924-A297-160A16FE6CD6}"/>
              </a:ext>
            </a:extLst>
          </p:cNvPr>
          <p:cNvPicPr>
            <a:picLocks noChangeAspect="1"/>
          </p:cNvPicPr>
          <p:nvPr/>
        </p:nvPicPr>
        <p:blipFill>
          <a:blip r:embed="rId3"/>
          <a:stretch>
            <a:fillRect/>
          </a:stretch>
        </p:blipFill>
        <p:spPr>
          <a:xfrm>
            <a:off x="1794109" y="1726865"/>
            <a:ext cx="6410339" cy="3783811"/>
          </a:xfrm>
          <a:prstGeom prst="rect">
            <a:avLst/>
          </a:prstGeom>
        </p:spPr>
      </p:pic>
      <p:sp>
        <p:nvSpPr>
          <p:cNvPr id="2" name="Title 1"/>
          <p:cNvSpPr>
            <a:spLocks noGrp="1"/>
          </p:cNvSpPr>
          <p:nvPr>
            <p:ph type="title"/>
          </p:nvPr>
        </p:nvSpPr>
        <p:spPr>
          <a:xfrm>
            <a:off x="2191130" y="667350"/>
            <a:ext cx="5308801" cy="674270"/>
          </a:xfrm>
        </p:spPr>
        <p:txBody>
          <a:bodyPr>
            <a:normAutofit fontScale="90000"/>
          </a:bodyPr>
          <a:lstStyle/>
          <a:p>
            <a:pPr algn="l"/>
            <a:r>
              <a:rPr lang="en-US" dirty="0">
                <a:solidFill>
                  <a:srgbClr val="FFFF00"/>
                </a:solidFill>
              </a:rPr>
              <a:t>FINDING INFORMATION</a:t>
            </a:r>
          </a:p>
        </p:txBody>
      </p:sp>
      <p:sp>
        <p:nvSpPr>
          <p:cNvPr id="3" name="Content Placeholder 2"/>
          <p:cNvSpPr>
            <a:spLocks noGrp="1"/>
          </p:cNvSpPr>
          <p:nvPr>
            <p:ph idx="1"/>
          </p:nvPr>
        </p:nvSpPr>
        <p:spPr>
          <a:xfrm>
            <a:off x="105196" y="1318244"/>
            <a:ext cx="4894083" cy="431997"/>
          </a:xfrm>
        </p:spPr>
        <p:txBody>
          <a:bodyPr>
            <a:normAutofit/>
          </a:bodyPr>
          <a:lstStyle/>
          <a:p>
            <a:pPr marL="0" indent="0">
              <a:buNone/>
            </a:pPr>
            <a:r>
              <a:rPr lang="en-US" sz="1800" dirty="0">
                <a:solidFill>
                  <a:srgbClr val="00B050"/>
                </a:solidFill>
              </a:rPr>
              <a:t>Enter PO Number:  </a:t>
            </a:r>
            <a:r>
              <a:rPr lang="en-US" sz="1800" dirty="0"/>
              <a:t>548698</a:t>
            </a:r>
            <a:endParaRPr lang="en-US" sz="1800" dirty="0">
              <a:solidFill>
                <a:srgbClr val="00B050"/>
              </a:solidFill>
            </a:endParaRPr>
          </a:p>
        </p:txBody>
      </p:sp>
      <p:pic>
        <p:nvPicPr>
          <p:cNvPr id="6" name="Picture 5">
            <a:extLst>
              <a:ext uri="{FF2B5EF4-FFF2-40B4-BE49-F238E27FC236}">
                <a16:creationId xmlns:a16="http://schemas.microsoft.com/office/drawing/2014/main" id="{7154330E-FBDE-484E-BF86-8CDC54045A0F}"/>
              </a:ext>
            </a:extLst>
          </p:cNvPr>
          <p:cNvPicPr>
            <a:picLocks noChangeAspect="1"/>
          </p:cNvPicPr>
          <p:nvPr/>
        </p:nvPicPr>
        <p:blipFill>
          <a:blip r:embed="rId4"/>
          <a:stretch>
            <a:fillRect/>
          </a:stretch>
        </p:blipFill>
        <p:spPr>
          <a:xfrm>
            <a:off x="1794109" y="5510676"/>
            <a:ext cx="6410339" cy="764413"/>
          </a:xfrm>
          <a:prstGeom prst="rect">
            <a:avLst/>
          </a:prstGeom>
        </p:spPr>
      </p:pic>
      <p:cxnSp>
        <p:nvCxnSpPr>
          <p:cNvPr id="7" name="Straight Arrow Connector 6">
            <a:extLst>
              <a:ext uri="{FF2B5EF4-FFF2-40B4-BE49-F238E27FC236}">
                <a16:creationId xmlns:a16="http://schemas.microsoft.com/office/drawing/2014/main" id="{A122042E-A5C2-4704-BC7F-FB2F259EC82E}"/>
              </a:ext>
            </a:extLst>
          </p:cNvPr>
          <p:cNvCxnSpPr>
            <a:cxnSpLocks/>
          </p:cNvCxnSpPr>
          <p:nvPr/>
        </p:nvCxnSpPr>
        <p:spPr>
          <a:xfrm>
            <a:off x="3147802" y="1537487"/>
            <a:ext cx="1942088" cy="22010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EDBA4-E7D5-4DF4-892A-1EB789804575}"/>
              </a:ext>
            </a:extLst>
          </p:cNvPr>
          <p:cNvSpPr/>
          <p:nvPr/>
        </p:nvSpPr>
        <p:spPr>
          <a:xfrm>
            <a:off x="105196" y="6339632"/>
            <a:ext cx="2352507" cy="369332"/>
          </a:xfrm>
          <a:prstGeom prst="rect">
            <a:avLst/>
          </a:prstGeom>
        </p:spPr>
        <p:txBody>
          <a:bodyPr wrap="square">
            <a:spAutoFit/>
          </a:bodyPr>
          <a:lstStyle/>
          <a:p>
            <a:r>
              <a:rPr lang="en-US" dirty="0">
                <a:solidFill>
                  <a:srgbClr val="FFFF00"/>
                </a:solidFill>
              </a:rPr>
              <a:t>Click on: </a:t>
            </a:r>
            <a:r>
              <a:rPr lang="en-US" dirty="0"/>
              <a:t>“search” </a:t>
            </a:r>
          </a:p>
        </p:txBody>
      </p:sp>
      <p:cxnSp>
        <p:nvCxnSpPr>
          <p:cNvPr id="12" name="Straight Arrow Connector 11">
            <a:extLst>
              <a:ext uri="{FF2B5EF4-FFF2-40B4-BE49-F238E27FC236}">
                <a16:creationId xmlns:a16="http://schemas.microsoft.com/office/drawing/2014/main" id="{62656A10-22C6-48DC-9476-6414FFDA780A}"/>
              </a:ext>
            </a:extLst>
          </p:cNvPr>
          <p:cNvCxnSpPr>
            <a:cxnSpLocks/>
          </p:cNvCxnSpPr>
          <p:nvPr/>
        </p:nvCxnSpPr>
        <p:spPr>
          <a:xfrm flipV="1">
            <a:off x="2273862" y="6215028"/>
            <a:ext cx="2451887" cy="3092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F0D71A-BF44-4971-B043-BBBA1EE78C8F}"/>
              </a:ext>
            </a:extLst>
          </p:cNvPr>
          <p:cNvPicPr>
            <a:picLocks noChangeAspect="1"/>
          </p:cNvPicPr>
          <p:nvPr/>
        </p:nvPicPr>
        <p:blipFill>
          <a:blip r:embed="rId3"/>
          <a:stretch>
            <a:fillRect/>
          </a:stretch>
        </p:blipFill>
        <p:spPr>
          <a:xfrm>
            <a:off x="1603215" y="4229046"/>
            <a:ext cx="6663334" cy="2356249"/>
          </a:xfrm>
          <a:prstGeom prst="rect">
            <a:avLst/>
          </a:prstGeom>
        </p:spPr>
      </p:pic>
      <p:pic>
        <p:nvPicPr>
          <p:cNvPr id="3" name="Picture 2"/>
          <p:cNvPicPr>
            <a:picLocks noChangeAspect="1"/>
          </p:cNvPicPr>
          <p:nvPr/>
        </p:nvPicPr>
        <p:blipFill>
          <a:blip r:embed="rId4"/>
          <a:stretch>
            <a:fillRect/>
          </a:stretch>
        </p:blipFill>
        <p:spPr>
          <a:xfrm>
            <a:off x="996819" y="2476796"/>
            <a:ext cx="7607918" cy="821805"/>
          </a:xfrm>
          <a:prstGeom prst="rect">
            <a:avLst/>
          </a:prstGeom>
        </p:spPr>
      </p:pic>
      <p:sp>
        <p:nvSpPr>
          <p:cNvPr id="10" name="TextBox 9"/>
          <p:cNvSpPr txBox="1"/>
          <p:nvPr/>
        </p:nvSpPr>
        <p:spPr>
          <a:xfrm>
            <a:off x="359479" y="1321804"/>
            <a:ext cx="3833087" cy="369332"/>
          </a:xfrm>
          <a:prstGeom prst="rect">
            <a:avLst/>
          </a:prstGeom>
          <a:noFill/>
        </p:spPr>
        <p:txBody>
          <a:bodyPr wrap="square" rtlCol="0">
            <a:spAutoFit/>
          </a:bodyPr>
          <a:lstStyle/>
          <a:p>
            <a:r>
              <a:rPr lang="en-US" dirty="0">
                <a:solidFill>
                  <a:srgbClr val="00B050"/>
                </a:solidFill>
              </a:rPr>
              <a:t>You will see the following result:</a:t>
            </a:r>
          </a:p>
        </p:txBody>
      </p:sp>
      <p:sp>
        <p:nvSpPr>
          <p:cNvPr id="11" name="Rectangle 10"/>
          <p:cNvSpPr/>
          <p:nvPr/>
        </p:nvSpPr>
        <p:spPr>
          <a:xfrm>
            <a:off x="448179" y="1815568"/>
            <a:ext cx="8321509" cy="369332"/>
          </a:xfrm>
          <a:prstGeom prst="rect">
            <a:avLst/>
          </a:prstGeom>
        </p:spPr>
        <p:txBody>
          <a:bodyPr wrap="none">
            <a:spAutoFit/>
          </a:bodyPr>
          <a:lstStyle/>
          <a:p>
            <a:r>
              <a:rPr lang="en-US" dirty="0">
                <a:solidFill>
                  <a:srgbClr val="FFFF00"/>
                </a:solidFill>
              </a:rPr>
              <a:t>If multiple results, click on the underlined Document Id for the closed PO.</a:t>
            </a:r>
            <a:endParaRPr lang="en-US" dirty="0"/>
          </a:p>
        </p:txBody>
      </p:sp>
      <p:cxnSp>
        <p:nvCxnSpPr>
          <p:cNvPr id="13" name="Straight Arrow Connector 12"/>
          <p:cNvCxnSpPr/>
          <p:nvPr/>
        </p:nvCxnSpPr>
        <p:spPr>
          <a:xfrm flipH="1">
            <a:off x="1225120" y="2171165"/>
            <a:ext cx="146480" cy="661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1332" y="3417984"/>
            <a:ext cx="5178021" cy="369332"/>
          </a:xfrm>
          <a:prstGeom prst="rect">
            <a:avLst/>
          </a:prstGeom>
        </p:spPr>
        <p:txBody>
          <a:bodyPr wrap="none">
            <a:spAutoFit/>
          </a:bodyPr>
          <a:lstStyle/>
          <a:p>
            <a:r>
              <a:rPr lang="en-US" dirty="0">
                <a:solidFill>
                  <a:srgbClr val="00B050"/>
                </a:solidFill>
              </a:rPr>
              <a:t>This will open the Purchase Order document.</a:t>
            </a:r>
          </a:p>
        </p:txBody>
      </p:sp>
      <p:sp>
        <p:nvSpPr>
          <p:cNvPr id="18" name="Oval 17"/>
          <p:cNvSpPr/>
          <p:nvPr/>
        </p:nvSpPr>
        <p:spPr>
          <a:xfrm>
            <a:off x="1699326" y="4911865"/>
            <a:ext cx="1124793" cy="261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96819" y="3823515"/>
            <a:ext cx="3948517" cy="369332"/>
          </a:xfrm>
          <a:prstGeom prst="rect">
            <a:avLst/>
          </a:prstGeom>
        </p:spPr>
        <p:txBody>
          <a:bodyPr wrap="none">
            <a:spAutoFit/>
          </a:bodyPr>
          <a:lstStyle/>
          <a:p>
            <a:r>
              <a:rPr lang="en-US" dirty="0">
                <a:solidFill>
                  <a:srgbClr val="FFFF00"/>
                </a:solidFill>
              </a:rPr>
              <a:t>Click on the “collapse all” button.</a:t>
            </a:r>
            <a:endParaRPr lang="en-US" dirty="0"/>
          </a:p>
        </p:txBody>
      </p:sp>
      <p:cxnSp>
        <p:nvCxnSpPr>
          <p:cNvPr id="23" name="Straight Arrow Connector 22"/>
          <p:cNvCxnSpPr>
            <a:cxnSpLocks/>
          </p:cNvCxnSpPr>
          <p:nvPr/>
        </p:nvCxnSpPr>
        <p:spPr>
          <a:xfrm>
            <a:off x="4800778" y="4025086"/>
            <a:ext cx="3048496" cy="1148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68316" y="2751370"/>
            <a:ext cx="521368" cy="2087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1778924" y="701917"/>
            <a:ext cx="6311916" cy="674270"/>
          </a:xfrm>
        </p:spPr>
        <p:txBody>
          <a:bodyPr>
            <a:normAutofit fontScale="90000"/>
          </a:bodyPr>
          <a:lstStyle/>
          <a:p>
            <a:pPr algn="l"/>
            <a:r>
              <a:rPr lang="en-US" dirty="0">
                <a:solidFill>
                  <a:srgbClr val="FFFF00"/>
                </a:solidFill>
              </a:rPr>
              <a:t>Purchase order lookup</a:t>
            </a:r>
          </a:p>
        </p:txBody>
      </p:sp>
    </p:spTree>
    <p:extLst>
      <p:ext uri="{BB962C8B-B14F-4D97-AF65-F5344CB8AC3E}">
        <p14:creationId xmlns:p14="http://schemas.microsoft.com/office/powerpoint/2010/main" val="25225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7" grpId="0"/>
      <p:bldP spid="18" grpId="0" animBg="1"/>
      <p:bldP spid="2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60669D-BCD6-4657-A36E-B09F2169818A}"/>
              </a:ext>
            </a:extLst>
          </p:cNvPr>
          <p:cNvPicPr>
            <a:picLocks noChangeAspect="1"/>
          </p:cNvPicPr>
          <p:nvPr/>
        </p:nvPicPr>
        <p:blipFill>
          <a:blip r:embed="rId3"/>
          <a:stretch>
            <a:fillRect/>
          </a:stretch>
        </p:blipFill>
        <p:spPr>
          <a:xfrm>
            <a:off x="498188" y="2369025"/>
            <a:ext cx="8004485" cy="2579356"/>
          </a:xfrm>
          <a:prstGeom prst="rect">
            <a:avLst/>
          </a:prstGeom>
        </p:spPr>
      </p:pic>
      <p:sp>
        <p:nvSpPr>
          <p:cNvPr id="13" name="Oval 12"/>
          <p:cNvSpPr/>
          <p:nvPr/>
        </p:nvSpPr>
        <p:spPr>
          <a:xfrm>
            <a:off x="2371853" y="4588184"/>
            <a:ext cx="1941201" cy="2308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4D58884-D125-48ED-9F24-EBD8E822DC7E}"/>
              </a:ext>
            </a:extLst>
          </p:cNvPr>
          <p:cNvPicPr>
            <a:picLocks noChangeAspect="1"/>
          </p:cNvPicPr>
          <p:nvPr/>
        </p:nvPicPr>
        <p:blipFill>
          <a:blip r:embed="rId4"/>
          <a:stretch>
            <a:fillRect/>
          </a:stretch>
        </p:blipFill>
        <p:spPr>
          <a:xfrm>
            <a:off x="498189" y="2362101"/>
            <a:ext cx="8004485" cy="2014937"/>
          </a:xfrm>
          <a:prstGeom prst="rect">
            <a:avLst/>
          </a:prstGeom>
        </p:spPr>
      </p:pic>
      <p:sp>
        <p:nvSpPr>
          <p:cNvPr id="10" name="TextBox 9"/>
          <p:cNvSpPr txBox="1"/>
          <p:nvPr/>
        </p:nvSpPr>
        <p:spPr>
          <a:xfrm>
            <a:off x="359478" y="1321804"/>
            <a:ext cx="7813477" cy="369332"/>
          </a:xfrm>
          <a:prstGeom prst="rect">
            <a:avLst/>
          </a:prstGeom>
          <a:noFill/>
        </p:spPr>
        <p:txBody>
          <a:bodyPr wrap="square" rtlCol="0">
            <a:spAutoFit/>
          </a:bodyPr>
          <a:lstStyle/>
          <a:p>
            <a:r>
              <a:rPr lang="en-US" dirty="0">
                <a:solidFill>
                  <a:srgbClr val="00B050"/>
                </a:solidFill>
              </a:rPr>
              <a:t>Find the Notes and Attachments Tab and click on the “arrow”</a:t>
            </a:r>
          </a:p>
        </p:txBody>
      </p:sp>
      <p:sp>
        <p:nvSpPr>
          <p:cNvPr id="14" name="Oval 13"/>
          <p:cNvSpPr/>
          <p:nvPr/>
        </p:nvSpPr>
        <p:spPr>
          <a:xfrm>
            <a:off x="599034" y="3208178"/>
            <a:ext cx="1262134" cy="2005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98189" y="4974121"/>
            <a:ext cx="5141151" cy="369332"/>
          </a:xfrm>
          <a:prstGeom prst="rect">
            <a:avLst/>
          </a:prstGeom>
        </p:spPr>
        <p:txBody>
          <a:bodyPr wrap="none">
            <a:spAutoFit/>
          </a:bodyPr>
          <a:lstStyle/>
          <a:p>
            <a:r>
              <a:rPr lang="en-US" dirty="0">
                <a:solidFill>
                  <a:srgbClr val="00B050"/>
                </a:solidFill>
              </a:rPr>
              <a:t>Look in the Note Text for any asset numbers.</a:t>
            </a:r>
          </a:p>
        </p:txBody>
      </p:sp>
      <p:sp>
        <p:nvSpPr>
          <p:cNvPr id="16" name="Rectangle 15"/>
          <p:cNvSpPr/>
          <p:nvPr/>
        </p:nvSpPr>
        <p:spPr>
          <a:xfrm>
            <a:off x="443767" y="5425559"/>
            <a:ext cx="8432033" cy="923330"/>
          </a:xfrm>
          <a:prstGeom prst="rect">
            <a:avLst/>
          </a:prstGeom>
        </p:spPr>
        <p:txBody>
          <a:bodyPr wrap="square">
            <a:spAutoFit/>
          </a:bodyPr>
          <a:lstStyle/>
          <a:p>
            <a:endParaRPr lang="en-US" dirty="0">
              <a:solidFill>
                <a:srgbClr val="00B050"/>
              </a:solidFill>
            </a:endParaRPr>
          </a:p>
          <a:p>
            <a:pPr algn="ctr"/>
            <a:r>
              <a:rPr lang="en-US" dirty="0">
                <a:solidFill>
                  <a:srgbClr val="FFFF00"/>
                </a:solidFill>
              </a:rPr>
              <a:t>NOTE: If a PO was paid using a Disbursement Voucher, the asset number will not show up in the PO notes.</a:t>
            </a:r>
          </a:p>
        </p:txBody>
      </p:sp>
      <p:sp>
        <p:nvSpPr>
          <p:cNvPr id="15" name="Title 1"/>
          <p:cNvSpPr>
            <a:spLocks noGrp="1"/>
          </p:cNvSpPr>
          <p:nvPr>
            <p:ph type="title"/>
          </p:nvPr>
        </p:nvSpPr>
        <p:spPr>
          <a:xfrm>
            <a:off x="1778924" y="701917"/>
            <a:ext cx="6311916" cy="674270"/>
          </a:xfrm>
        </p:spPr>
        <p:txBody>
          <a:bodyPr>
            <a:normAutofit fontScale="90000"/>
          </a:bodyPr>
          <a:lstStyle/>
          <a:p>
            <a:pPr algn="l"/>
            <a:r>
              <a:rPr lang="en-US" dirty="0">
                <a:solidFill>
                  <a:srgbClr val="FFFF00"/>
                </a:solidFill>
              </a:rPr>
              <a:t>Purchase order lookup</a:t>
            </a:r>
          </a:p>
        </p:txBody>
      </p:sp>
      <p:cxnSp>
        <p:nvCxnSpPr>
          <p:cNvPr id="17" name="Straight Arrow Connector 16">
            <a:extLst>
              <a:ext uri="{FF2B5EF4-FFF2-40B4-BE49-F238E27FC236}">
                <a16:creationId xmlns:a16="http://schemas.microsoft.com/office/drawing/2014/main" id="{2BDD3D71-EA79-4E80-9AB8-26D2759B8317}"/>
              </a:ext>
            </a:extLst>
          </p:cNvPr>
          <p:cNvCxnSpPr>
            <a:cxnSpLocks/>
          </p:cNvCxnSpPr>
          <p:nvPr/>
        </p:nvCxnSpPr>
        <p:spPr>
          <a:xfrm>
            <a:off x="7120991" y="1691136"/>
            <a:ext cx="1091229" cy="1552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4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493EA-A4E3-45D6-A26D-9720B584E877}"/>
              </a:ext>
            </a:extLst>
          </p:cNvPr>
          <p:cNvPicPr>
            <a:picLocks noChangeAspect="1"/>
          </p:cNvPicPr>
          <p:nvPr/>
        </p:nvPicPr>
        <p:blipFill>
          <a:blip r:embed="rId3"/>
          <a:stretch>
            <a:fillRect/>
          </a:stretch>
        </p:blipFill>
        <p:spPr>
          <a:xfrm>
            <a:off x="956554" y="1788481"/>
            <a:ext cx="7161451" cy="4335641"/>
          </a:xfrm>
          <a:prstGeom prst="rect">
            <a:avLst/>
          </a:prstGeom>
        </p:spPr>
      </p:pic>
      <p:sp>
        <p:nvSpPr>
          <p:cNvPr id="3" name="Content Placeholder 2"/>
          <p:cNvSpPr>
            <a:spLocks noGrp="1"/>
          </p:cNvSpPr>
          <p:nvPr>
            <p:ph idx="1"/>
          </p:nvPr>
        </p:nvSpPr>
        <p:spPr>
          <a:xfrm>
            <a:off x="166752" y="971776"/>
            <a:ext cx="8596937" cy="674270"/>
          </a:xfrm>
        </p:spPr>
        <p:txBody>
          <a:bodyPr>
            <a:normAutofit lnSpcReduction="10000"/>
          </a:bodyPr>
          <a:lstStyle/>
          <a:p>
            <a:pPr marL="0" indent="0">
              <a:buNone/>
            </a:pPr>
            <a:r>
              <a:rPr lang="en-US" dirty="0">
                <a:solidFill>
                  <a:srgbClr val="00B050"/>
                </a:solidFill>
              </a:rPr>
              <a:t>Click on “</a:t>
            </a:r>
            <a:r>
              <a:rPr lang="en-US" dirty="0" err="1">
                <a:solidFill>
                  <a:srgbClr val="00B050"/>
                </a:solidFill>
              </a:rPr>
              <a:t>kuali</a:t>
            </a:r>
            <a:r>
              <a:rPr lang="en-US" dirty="0">
                <a:solidFill>
                  <a:srgbClr val="00B050"/>
                </a:solidFill>
              </a:rPr>
              <a:t>” or the “Navigation Panel” to get back to the Home screen.</a:t>
            </a:r>
          </a:p>
        </p:txBody>
      </p:sp>
      <p:sp>
        <p:nvSpPr>
          <p:cNvPr id="9" name="Right Arrow 8"/>
          <p:cNvSpPr/>
          <p:nvPr/>
        </p:nvSpPr>
        <p:spPr>
          <a:xfrm rot="18987431">
            <a:off x="497978" y="2126049"/>
            <a:ext cx="584366" cy="518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2627417" y="396743"/>
            <a:ext cx="3819723" cy="674270"/>
          </a:xfrm>
        </p:spPr>
        <p:txBody>
          <a:bodyPr>
            <a:normAutofit/>
          </a:bodyPr>
          <a:lstStyle/>
          <a:p>
            <a:pPr algn="l"/>
            <a:r>
              <a:rPr lang="en-US" dirty="0">
                <a:solidFill>
                  <a:srgbClr val="FFFF00"/>
                </a:solidFill>
              </a:rPr>
              <a:t>Home page</a:t>
            </a:r>
          </a:p>
        </p:txBody>
      </p:sp>
      <p:sp>
        <p:nvSpPr>
          <p:cNvPr id="14" name="Right Arrow 8">
            <a:extLst>
              <a:ext uri="{FF2B5EF4-FFF2-40B4-BE49-F238E27FC236}">
                <a16:creationId xmlns:a16="http://schemas.microsoft.com/office/drawing/2014/main" id="{33FB8D4F-C4CC-46FF-9D08-EB1F68833372}"/>
              </a:ext>
            </a:extLst>
          </p:cNvPr>
          <p:cNvSpPr/>
          <p:nvPr/>
        </p:nvSpPr>
        <p:spPr>
          <a:xfrm rot="18987431" flipH="1">
            <a:off x="1600896" y="5516216"/>
            <a:ext cx="695375" cy="518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54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493EA-A4E3-45D6-A26D-9720B584E877}"/>
              </a:ext>
            </a:extLst>
          </p:cNvPr>
          <p:cNvPicPr>
            <a:picLocks noChangeAspect="1"/>
          </p:cNvPicPr>
          <p:nvPr/>
        </p:nvPicPr>
        <p:blipFill>
          <a:blip r:embed="rId3"/>
          <a:stretch>
            <a:fillRect/>
          </a:stretch>
        </p:blipFill>
        <p:spPr>
          <a:xfrm>
            <a:off x="956554" y="1788481"/>
            <a:ext cx="7161451" cy="4335641"/>
          </a:xfrm>
          <a:prstGeom prst="rect">
            <a:avLst/>
          </a:prstGeom>
        </p:spPr>
      </p:pic>
      <p:sp>
        <p:nvSpPr>
          <p:cNvPr id="3" name="Content Placeholder 2"/>
          <p:cNvSpPr>
            <a:spLocks noGrp="1"/>
          </p:cNvSpPr>
          <p:nvPr>
            <p:ph idx="1"/>
          </p:nvPr>
        </p:nvSpPr>
        <p:spPr>
          <a:xfrm>
            <a:off x="166752" y="971776"/>
            <a:ext cx="8596937" cy="500974"/>
          </a:xfrm>
        </p:spPr>
        <p:txBody>
          <a:bodyPr>
            <a:normAutofit/>
          </a:bodyPr>
          <a:lstStyle/>
          <a:p>
            <a:pPr marL="0" indent="0">
              <a:buNone/>
            </a:pPr>
            <a:r>
              <a:rPr lang="en-US" dirty="0">
                <a:solidFill>
                  <a:srgbClr val="00B050"/>
                </a:solidFill>
              </a:rPr>
              <a:t>Click on Capital Assets in the Navigation Panel</a:t>
            </a:r>
          </a:p>
        </p:txBody>
      </p:sp>
      <p:sp>
        <p:nvSpPr>
          <p:cNvPr id="13" name="Title 1"/>
          <p:cNvSpPr>
            <a:spLocks noGrp="1"/>
          </p:cNvSpPr>
          <p:nvPr>
            <p:ph type="title"/>
          </p:nvPr>
        </p:nvSpPr>
        <p:spPr>
          <a:xfrm>
            <a:off x="991275" y="297506"/>
            <a:ext cx="7161450" cy="674270"/>
          </a:xfrm>
        </p:spPr>
        <p:txBody>
          <a:bodyPr>
            <a:normAutofit fontScale="90000"/>
          </a:bodyPr>
          <a:lstStyle/>
          <a:p>
            <a:pPr algn="l"/>
            <a:r>
              <a:rPr lang="en-US" sz="3200" dirty="0">
                <a:solidFill>
                  <a:srgbClr val="FFFF00"/>
                </a:solidFill>
              </a:rPr>
              <a:t>Asset and asset payment lookup</a:t>
            </a:r>
          </a:p>
        </p:txBody>
      </p:sp>
      <p:sp>
        <p:nvSpPr>
          <p:cNvPr id="7" name="Oval 6">
            <a:extLst>
              <a:ext uri="{FF2B5EF4-FFF2-40B4-BE49-F238E27FC236}">
                <a16:creationId xmlns:a16="http://schemas.microsoft.com/office/drawing/2014/main" id="{C0E9E019-71A7-4F0E-B0C5-D54A9AFA67A7}"/>
              </a:ext>
            </a:extLst>
          </p:cNvPr>
          <p:cNvSpPr/>
          <p:nvPr/>
        </p:nvSpPr>
        <p:spPr>
          <a:xfrm>
            <a:off x="785151" y="3584771"/>
            <a:ext cx="938453" cy="188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7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309" y="995275"/>
            <a:ext cx="8471377" cy="1028000"/>
          </a:xfrm>
        </p:spPr>
        <p:txBody>
          <a:bodyPr>
            <a:noAutofit/>
          </a:bodyPr>
          <a:lstStyle/>
          <a:p>
            <a:pPr marL="0" indent="0">
              <a:buNone/>
            </a:pPr>
            <a:r>
              <a:rPr lang="en-US" sz="1600" dirty="0">
                <a:solidFill>
                  <a:srgbClr val="00B050"/>
                </a:solidFill>
              </a:rPr>
              <a:t>You can use “Asset” or “Asset Payment” to find an asset number.</a:t>
            </a:r>
          </a:p>
          <a:p>
            <a:pPr marL="0" indent="0">
              <a:buNone/>
            </a:pPr>
            <a:r>
              <a:rPr lang="en-US" sz="1600" dirty="0">
                <a:solidFill>
                  <a:srgbClr val="00B050"/>
                </a:solidFill>
              </a:rPr>
              <a:t>Asset search uses asset identifying information to find an asset.</a:t>
            </a:r>
          </a:p>
          <a:p>
            <a:pPr marL="0" indent="0">
              <a:buNone/>
            </a:pPr>
            <a:r>
              <a:rPr lang="en-US" sz="1600" dirty="0">
                <a:solidFill>
                  <a:srgbClr val="00B050"/>
                </a:solidFill>
              </a:rPr>
              <a:t>Asset Payment uses payment identifying information to find an asset.</a:t>
            </a:r>
          </a:p>
        </p:txBody>
      </p:sp>
      <p:sp>
        <p:nvSpPr>
          <p:cNvPr id="13" name="Title 1"/>
          <p:cNvSpPr>
            <a:spLocks noGrp="1"/>
          </p:cNvSpPr>
          <p:nvPr>
            <p:ph type="title"/>
          </p:nvPr>
        </p:nvSpPr>
        <p:spPr>
          <a:xfrm>
            <a:off x="2627419" y="376632"/>
            <a:ext cx="3819723" cy="674270"/>
          </a:xfrm>
        </p:spPr>
        <p:txBody>
          <a:bodyPr>
            <a:normAutofit/>
          </a:bodyPr>
          <a:lstStyle/>
          <a:p>
            <a:pPr algn="l"/>
            <a:r>
              <a:rPr lang="en-US" dirty="0">
                <a:solidFill>
                  <a:srgbClr val="FFFF00"/>
                </a:solidFill>
              </a:rPr>
              <a:t>Asset lookup</a:t>
            </a:r>
          </a:p>
        </p:txBody>
      </p:sp>
      <p:pic>
        <p:nvPicPr>
          <p:cNvPr id="4" name="Picture 3">
            <a:extLst>
              <a:ext uri="{FF2B5EF4-FFF2-40B4-BE49-F238E27FC236}">
                <a16:creationId xmlns:a16="http://schemas.microsoft.com/office/drawing/2014/main" id="{55AB98B4-D0E8-4498-8682-8A289EB96956}"/>
              </a:ext>
            </a:extLst>
          </p:cNvPr>
          <p:cNvPicPr>
            <a:picLocks noChangeAspect="1"/>
          </p:cNvPicPr>
          <p:nvPr/>
        </p:nvPicPr>
        <p:blipFill>
          <a:blip r:embed="rId3"/>
          <a:stretch>
            <a:fillRect/>
          </a:stretch>
        </p:blipFill>
        <p:spPr>
          <a:xfrm>
            <a:off x="374802" y="2112287"/>
            <a:ext cx="8394395" cy="3390298"/>
          </a:xfrm>
          <a:prstGeom prst="rect">
            <a:avLst/>
          </a:prstGeom>
        </p:spPr>
      </p:pic>
      <p:cxnSp>
        <p:nvCxnSpPr>
          <p:cNvPr id="8" name="Straight Arrow Connector 7">
            <a:extLst>
              <a:ext uri="{FF2B5EF4-FFF2-40B4-BE49-F238E27FC236}">
                <a16:creationId xmlns:a16="http://schemas.microsoft.com/office/drawing/2014/main" id="{DDF87BDE-9752-440E-931B-EA6857C18788}"/>
              </a:ext>
            </a:extLst>
          </p:cNvPr>
          <p:cNvCxnSpPr>
            <a:cxnSpLocks/>
          </p:cNvCxnSpPr>
          <p:nvPr/>
        </p:nvCxnSpPr>
        <p:spPr>
          <a:xfrm>
            <a:off x="2233402" y="1254640"/>
            <a:ext cx="2231818" cy="19174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7D1D76-B85D-4D37-9101-2867AC2EA120}"/>
              </a:ext>
            </a:extLst>
          </p:cNvPr>
          <p:cNvCxnSpPr>
            <a:cxnSpLocks/>
          </p:cNvCxnSpPr>
          <p:nvPr/>
        </p:nvCxnSpPr>
        <p:spPr>
          <a:xfrm>
            <a:off x="3811349" y="1241282"/>
            <a:ext cx="930584" cy="2476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29B8F804-17AC-4652-B278-89A58EAD07F1}"/>
              </a:ext>
            </a:extLst>
          </p:cNvPr>
          <p:cNvSpPr txBox="1">
            <a:spLocks/>
          </p:cNvSpPr>
          <p:nvPr/>
        </p:nvSpPr>
        <p:spPr>
          <a:xfrm>
            <a:off x="140628" y="5807098"/>
            <a:ext cx="2416455" cy="423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B050"/>
                </a:solidFill>
              </a:rPr>
              <a:t>Click on “Asset”</a:t>
            </a:r>
          </a:p>
        </p:txBody>
      </p:sp>
      <p:sp>
        <p:nvSpPr>
          <p:cNvPr id="19" name="Oval 18">
            <a:extLst>
              <a:ext uri="{FF2B5EF4-FFF2-40B4-BE49-F238E27FC236}">
                <a16:creationId xmlns:a16="http://schemas.microsoft.com/office/drawing/2014/main" id="{9C50E26F-8D0E-4271-93F8-C2C91EB6C453}"/>
              </a:ext>
            </a:extLst>
          </p:cNvPr>
          <p:cNvSpPr/>
          <p:nvPr/>
        </p:nvSpPr>
        <p:spPr>
          <a:xfrm>
            <a:off x="4379430" y="3115434"/>
            <a:ext cx="435331" cy="145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436010B-B237-4C2F-8DC4-A3D506789CCA}"/>
              </a:ext>
            </a:extLst>
          </p:cNvPr>
          <p:cNvSpPr/>
          <p:nvPr/>
        </p:nvSpPr>
        <p:spPr>
          <a:xfrm>
            <a:off x="4465220" y="3685077"/>
            <a:ext cx="503290" cy="145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DD2C236-35E1-4AD0-81BD-5CD47881A7BF}"/>
              </a:ext>
            </a:extLst>
          </p:cNvPr>
          <p:cNvSpPr/>
          <p:nvPr/>
        </p:nvSpPr>
        <p:spPr>
          <a:xfrm>
            <a:off x="4360843" y="3115434"/>
            <a:ext cx="435331" cy="145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1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52EFC9-D794-4938-AE01-883F337A6CE8}"/>
              </a:ext>
            </a:extLst>
          </p:cNvPr>
          <p:cNvPicPr>
            <a:picLocks noChangeAspect="1"/>
          </p:cNvPicPr>
          <p:nvPr/>
        </p:nvPicPr>
        <p:blipFill>
          <a:blip r:embed="rId3"/>
          <a:stretch>
            <a:fillRect/>
          </a:stretch>
        </p:blipFill>
        <p:spPr>
          <a:xfrm>
            <a:off x="117421" y="4350245"/>
            <a:ext cx="8909158" cy="683429"/>
          </a:xfrm>
          <a:prstGeom prst="rect">
            <a:avLst/>
          </a:prstGeom>
        </p:spPr>
      </p:pic>
      <p:pic>
        <p:nvPicPr>
          <p:cNvPr id="2" name="Picture 1">
            <a:extLst>
              <a:ext uri="{FF2B5EF4-FFF2-40B4-BE49-F238E27FC236}">
                <a16:creationId xmlns:a16="http://schemas.microsoft.com/office/drawing/2014/main" id="{7BD41E8A-1DD3-4803-9C76-526ABF6548A6}"/>
              </a:ext>
            </a:extLst>
          </p:cNvPr>
          <p:cNvPicPr>
            <a:picLocks noChangeAspect="1"/>
          </p:cNvPicPr>
          <p:nvPr/>
        </p:nvPicPr>
        <p:blipFill>
          <a:blip r:embed="rId4"/>
          <a:stretch>
            <a:fillRect/>
          </a:stretch>
        </p:blipFill>
        <p:spPr>
          <a:xfrm>
            <a:off x="3906723" y="1189913"/>
            <a:ext cx="4149948" cy="2884319"/>
          </a:xfrm>
          <a:prstGeom prst="rect">
            <a:avLst/>
          </a:prstGeom>
        </p:spPr>
      </p:pic>
      <p:sp>
        <p:nvSpPr>
          <p:cNvPr id="9" name="Down Arrow 8"/>
          <p:cNvSpPr/>
          <p:nvPr/>
        </p:nvSpPr>
        <p:spPr>
          <a:xfrm>
            <a:off x="6305507" y="3496134"/>
            <a:ext cx="229745" cy="401935"/>
          </a:xfrm>
          <a:prstGeom prst="downArrow">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Left Arrow 10"/>
          <p:cNvSpPr/>
          <p:nvPr/>
        </p:nvSpPr>
        <p:spPr>
          <a:xfrm rot="16200000">
            <a:off x="6860305" y="1175957"/>
            <a:ext cx="306058" cy="19707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p:nvSpPr>
        <p:spPr>
          <a:xfrm>
            <a:off x="223691" y="927893"/>
            <a:ext cx="3366985" cy="2031325"/>
          </a:xfrm>
          <a:prstGeom prst="rect">
            <a:avLst/>
          </a:prstGeom>
        </p:spPr>
        <p:txBody>
          <a:bodyPr wrap="square">
            <a:spAutoFit/>
          </a:bodyPr>
          <a:lstStyle/>
          <a:p>
            <a:pPr lvl="1"/>
            <a:r>
              <a:rPr lang="en-US" dirty="0">
                <a:solidFill>
                  <a:srgbClr val="00B050"/>
                </a:solidFill>
              </a:rPr>
              <a:t>Search options include:</a:t>
            </a:r>
          </a:p>
          <a:p>
            <a:pPr lvl="1"/>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Tag “Decal” Number</a:t>
            </a:r>
          </a:p>
          <a:p>
            <a:pPr marL="742950" lvl="1" indent="-285750">
              <a:buFont typeface="Arial" panose="020B0604020202020204" pitchFamily="34" charset="0"/>
              <a:buChar char="•"/>
            </a:pPr>
            <a:r>
              <a:rPr lang="en-US" dirty="0">
                <a:solidFill>
                  <a:srgbClr val="FFFF00"/>
                </a:solidFill>
              </a:rPr>
              <a:t>Vendor Name</a:t>
            </a:r>
          </a:p>
          <a:p>
            <a:pPr marL="742950" lvl="1" indent="-285750">
              <a:buFont typeface="Arial" panose="020B0604020202020204" pitchFamily="34" charset="0"/>
              <a:buChar char="•"/>
            </a:pPr>
            <a:r>
              <a:rPr lang="en-US" dirty="0">
                <a:solidFill>
                  <a:srgbClr val="FFFF00"/>
                </a:solidFill>
              </a:rPr>
              <a:t>Create Date</a:t>
            </a:r>
          </a:p>
          <a:p>
            <a:pPr marL="742950" lvl="1" indent="-285750">
              <a:buFont typeface="Arial" panose="020B0604020202020204" pitchFamily="34" charset="0"/>
              <a:buChar char="•"/>
            </a:pPr>
            <a:r>
              <a:rPr lang="en-US" dirty="0">
                <a:solidFill>
                  <a:srgbClr val="FFFF00"/>
                </a:solidFill>
              </a:rPr>
              <a:t>And any other asset related information…</a:t>
            </a:r>
          </a:p>
        </p:txBody>
      </p:sp>
      <p:cxnSp>
        <p:nvCxnSpPr>
          <p:cNvPr id="7" name="Straight Arrow Connector 6"/>
          <p:cNvCxnSpPr>
            <a:cxnSpLocks/>
          </p:cNvCxnSpPr>
          <p:nvPr/>
        </p:nvCxnSpPr>
        <p:spPr>
          <a:xfrm flipV="1">
            <a:off x="3431023" y="1559509"/>
            <a:ext cx="2103929" cy="1354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763998" y="1989986"/>
            <a:ext cx="2770954" cy="823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541324" y="2265770"/>
            <a:ext cx="3029565" cy="989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5469" y="3878632"/>
            <a:ext cx="3885908" cy="369332"/>
          </a:xfrm>
          <a:prstGeom prst="rect">
            <a:avLst/>
          </a:prstGeom>
          <a:noFill/>
        </p:spPr>
        <p:txBody>
          <a:bodyPr wrap="square" rtlCol="0">
            <a:spAutoFit/>
          </a:bodyPr>
          <a:lstStyle/>
          <a:p>
            <a:r>
              <a:rPr lang="en-US" dirty="0"/>
              <a:t>This asset has one item retrieved.</a:t>
            </a:r>
          </a:p>
        </p:txBody>
      </p:sp>
      <p:sp>
        <p:nvSpPr>
          <p:cNvPr id="41" name="TextBox 40"/>
          <p:cNvSpPr txBox="1"/>
          <p:nvPr/>
        </p:nvSpPr>
        <p:spPr>
          <a:xfrm>
            <a:off x="178197" y="5328683"/>
            <a:ext cx="8722145" cy="1261884"/>
          </a:xfrm>
          <a:prstGeom prst="rect">
            <a:avLst/>
          </a:prstGeom>
          <a:noFill/>
        </p:spPr>
        <p:txBody>
          <a:bodyPr wrap="square" rtlCol="0">
            <a:spAutoFit/>
          </a:bodyPr>
          <a:lstStyle/>
          <a:p>
            <a:r>
              <a:rPr lang="en-US" sz="1500" dirty="0">
                <a:solidFill>
                  <a:srgbClr val="FFFF00"/>
                </a:solidFill>
              </a:rPr>
              <a:t>Here you will find the asset number, tag (decal) number, organization owner organization code (department number), building code, asset status code, asset description, asset type code, and in-service date.</a:t>
            </a:r>
          </a:p>
          <a:p>
            <a:r>
              <a:rPr lang="en-US" sz="1500" dirty="0"/>
              <a:t>You can also move the results to a spreadsheet.</a:t>
            </a:r>
          </a:p>
          <a:p>
            <a:r>
              <a:rPr lang="en-US" sz="1600" dirty="0">
                <a:solidFill>
                  <a:srgbClr val="00B050"/>
                </a:solidFill>
              </a:rPr>
              <a:t>Click on: </a:t>
            </a:r>
            <a:r>
              <a:rPr lang="en-US" sz="1600" dirty="0"/>
              <a:t>the underlined Asset Number.</a:t>
            </a:r>
            <a:endParaRPr lang="en-US" sz="1500" dirty="0"/>
          </a:p>
        </p:txBody>
      </p:sp>
      <p:sp>
        <p:nvSpPr>
          <p:cNvPr id="50" name="Oval 49"/>
          <p:cNvSpPr/>
          <p:nvPr/>
        </p:nvSpPr>
        <p:spPr>
          <a:xfrm>
            <a:off x="8334291" y="4362015"/>
            <a:ext cx="646790" cy="195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826945" y="4533980"/>
            <a:ext cx="714379" cy="324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576110" y="4529780"/>
            <a:ext cx="576587" cy="343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5000014" y="4460930"/>
            <a:ext cx="708618" cy="424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6517585" y="4460930"/>
            <a:ext cx="808954" cy="415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7326538" y="4460930"/>
            <a:ext cx="808034" cy="424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5669739" y="4513643"/>
            <a:ext cx="885817" cy="371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156365" y="4487520"/>
            <a:ext cx="1727387" cy="426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559616" y="4978317"/>
            <a:ext cx="412028" cy="4289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5469" y="2959296"/>
            <a:ext cx="2628529" cy="646331"/>
          </a:xfrm>
          <a:prstGeom prst="rect">
            <a:avLst/>
          </a:prstGeom>
          <a:noFill/>
        </p:spPr>
        <p:txBody>
          <a:bodyPr wrap="square" rtlCol="0">
            <a:spAutoFit/>
          </a:bodyPr>
          <a:lstStyle/>
          <a:p>
            <a:r>
              <a:rPr lang="en-US" dirty="0"/>
              <a:t>Enter asset # </a:t>
            </a:r>
            <a:r>
              <a:rPr lang="en-US" dirty="0">
                <a:solidFill>
                  <a:srgbClr val="FFFF00"/>
                </a:solidFill>
              </a:rPr>
              <a:t>502408</a:t>
            </a:r>
          </a:p>
          <a:p>
            <a:r>
              <a:rPr lang="en-US" dirty="0">
                <a:solidFill>
                  <a:srgbClr val="00B050"/>
                </a:solidFill>
              </a:rPr>
              <a:t>Click on: </a:t>
            </a:r>
            <a:r>
              <a:rPr lang="en-US" dirty="0"/>
              <a:t>“search”</a:t>
            </a:r>
          </a:p>
        </p:txBody>
      </p:sp>
      <p:sp>
        <p:nvSpPr>
          <p:cNvPr id="35" name="Oval 34"/>
          <p:cNvSpPr/>
          <p:nvPr/>
        </p:nvSpPr>
        <p:spPr>
          <a:xfrm>
            <a:off x="8134572" y="4547058"/>
            <a:ext cx="763054" cy="304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a:spLocks noGrp="1"/>
          </p:cNvSpPr>
          <p:nvPr>
            <p:ph type="title"/>
          </p:nvPr>
        </p:nvSpPr>
        <p:spPr>
          <a:xfrm>
            <a:off x="2627419" y="376632"/>
            <a:ext cx="3819723" cy="674270"/>
          </a:xfrm>
        </p:spPr>
        <p:txBody>
          <a:bodyPr>
            <a:normAutofit/>
          </a:bodyPr>
          <a:lstStyle/>
          <a:p>
            <a:pPr algn="l"/>
            <a:r>
              <a:rPr lang="en-US" dirty="0">
                <a:solidFill>
                  <a:srgbClr val="FFFF00"/>
                </a:solidFill>
              </a:rPr>
              <a:t>Asset lookup</a:t>
            </a:r>
          </a:p>
        </p:txBody>
      </p:sp>
    </p:spTree>
    <p:extLst>
      <p:ext uri="{BB962C8B-B14F-4D97-AF65-F5344CB8AC3E}">
        <p14:creationId xmlns:p14="http://schemas.microsoft.com/office/powerpoint/2010/main" val="14746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1">
                                            <p:txEl>
                                              <p:pRg st="1" end="1"/>
                                            </p:txEl>
                                          </p:spTgt>
                                        </p:tgtEl>
                                        <p:attrNameLst>
                                          <p:attrName>style.visibility</p:attrName>
                                        </p:attrNameLst>
                                      </p:cBhvr>
                                      <p:to>
                                        <p:strVal val="visible"/>
                                      </p:to>
                                    </p:set>
                                  </p:childTnLst>
                                  <p:subTnLst>
                                    <p:set>
                                      <p:cBhvr override="childStyle">
                                        <p:cTn dur="1" fill="hold" display="0" masterRel="nextClick" afterEffect="1"/>
                                        <p:tgtEl>
                                          <p:spTgt spid="41">
                                            <p:txEl>
                                              <p:pRg st="1" end="1"/>
                                            </p:txEl>
                                          </p:spTgt>
                                        </p:tgtEl>
                                        <p:attrNameLst>
                                          <p:attrName>style.visibility</p:attrName>
                                        </p:attrNameLst>
                                      </p:cBhvr>
                                      <p:to>
                                        <p:strVal val="hidden"/>
                                      </p:to>
                                    </p:set>
                                  </p:subTnLst>
                                </p:cTn>
                              </p:par>
                              <p:par>
                                <p:cTn id="86" presetID="1"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88" presetID="1" presetClass="exit" presetSubtype="0" fill="hold" nodeType="withEffect">
                                  <p:stCondLst>
                                    <p:cond delay="0"/>
                                  </p:stCondLst>
                                  <p:childTnLst>
                                    <p:set>
                                      <p:cBhvr>
                                        <p:cTn id="89" dur="1" fill="hold">
                                          <p:stCondLst>
                                            <p:cond delay="0"/>
                                          </p:stCondLst>
                                        </p:cTn>
                                        <p:tgtEl>
                                          <p:spTgt spid="41">
                                            <p:txEl>
                                              <p:pRg st="0" end="0"/>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41">
                                            <p:txEl>
                                              <p:pRg st="2" end="2"/>
                                            </p:txEl>
                                          </p:spTgt>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0" grpId="0"/>
      <p:bldP spid="50" grpId="0" animBg="1"/>
      <p:bldP spid="51" grpId="0" animBg="1"/>
      <p:bldP spid="51" grpId="1" animBg="1"/>
      <p:bldP spid="52" grpId="0" animBg="1"/>
      <p:bldP spid="53" grpId="0" animBg="1"/>
      <p:bldP spid="54" grpId="0" animBg="1"/>
      <p:bldP spid="55" grpId="0" animBg="1"/>
      <p:bldP spid="56" grpId="0" animBg="1"/>
      <p:bldP spid="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D2030-6889-40C5-B25D-4217569EBB3E}"/>
              </a:ext>
            </a:extLst>
          </p:cNvPr>
          <p:cNvPicPr>
            <a:picLocks noChangeAspect="1"/>
          </p:cNvPicPr>
          <p:nvPr/>
        </p:nvPicPr>
        <p:blipFill>
          <a:blip r:embed="rId3"/>
          <a:stretch>
            <a:fillRect/>
          </a:stretch>
        </p:blipFill>
        <p:spPr>
          <a:xfrm>
            <a:off x="1425426" y="1529894"/>
            <a:ext cx="6293148" cy="3798212"/>
          </a:xfrm>
          <a:prstGeom prst="rect">
            <a:avLst/>
          </a:prstGeom>
        </p:spPr>
      </p:pic>
      <p:sp>
        <p:nvSpPr>
          <p:cNvPr id="2" name="Title 1"/>
          <p:cNvSpPr>
            <a:spLocks noGrp="1"/>
          </p:cNvSpPr>
          <p:nvPr>
            <p:ph type="title"/>
          </p:nvPr>
        </p:nvSpPr>
        <p:spPr>
          <a:xfrm>
            <a:off x="2627419" y="376632"/>
            <a:ext cx="3819723" cy="674270"/>
          </a:xfrm>
        </p:spPr>
        <p:txBody>
          <a:bodyPr>
            <a:normAutofit/>
          </a:bodyPr>
          <a:lstStyle/>
          <a:p>
            <a:pPr algn="l"/>
            <a:r>
              <a:rPr lang="en-US" dirty="0">
                <a:solidFill>
                  <a:srgbClr val="FFFF00"/>
                </a:solidFill>
              </a:rPr>
              <a:t>Asset lookup</a:t>
            </a:r>
          </a:p>
        </p:txBody>
      </p:sp>
      <p:sp>
        <p:nvSpPr>
          <p:cNvPr id="3" name="Content Placeholder 2"/>
          <p:cNvSpPr>
            <a:spLocks noGrp="1"/>
          </p:cNvSpPr>
          <p:nvPr>
            <p:ph idx="1"/>
          </p:nvPr>
        </p:nvSpPr>
        <p:spPr>
          <a:xfrm>
            <a:off x="166751" y="1101510"/>
            <a:ext cx="5143803" cy="434213"/>
          </a:xfrm>
        </p:spPr>
        <p:txBody>
          <a:bodyPr>
            <a:normAutofit/>
          </a:bodyPr>
          <a:lstStyle/>
          <a:p>
            <a:pPr marL="0" indent="0">
              <a:buNone/>
            </a:pPr>
            <a:r>
              <a:rPr lang="en-US" dirty="0">
                <a:solidFill>
                  <a:srgbClr val="00B050"/>
                </a:solidFill>
              </a:rPr>
              <a:t>The Asset Panel will be brought up.</a:t>
            </a:r>
          </a:p>
        </p:txBody>
      </p:sp>
      <p:sp>
        <p:nvSpPr>
          <p:cNvPr id="23" name="Oval 22"/>
          <p:cNvSpPr/>
          <p:nvPr/>
        </p:nvSpPr>
        <p:spPr>
          <a:xfrm>
            <a:off x="1425426" y="1796432"/>
            <a:ext cx="509798" cy="218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4A76C5E9-20C1-4D4A-B489-B8CD1A3F26CF}"/>
              </a:ext>
            </a:extLst>
          </p:cNvPr>
          <p:cNvSpPr txBox="1">
            <a:spLocks/>
          </p:cNvSpPr>
          <p:nvPr/>
        </p:nvSpPr>
        <p:spPr>
          <a:xfrm>
            <a:off x="166750" y="5737194"/>
            <a:ext cx="5143803" cy="434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B050"/>
                </a:solidFill>
              </a:rPr>
              <a:t>Click on the PAYMENTS tab arrow.</a:t>
            </a:r>
          </a:p>
        </p:txBody>
      </p:sp>
      <p:cxnSp>
        <p:nvCxnSpPr>
          <p:cNvPr id="8" name="Straight Arrow Connector 7">
            <a:extLst>
              <a:ext uri="{FF2B5EF4-FFF2-40B4-BE49-F238E27FC236}">
                <a16:creationId xmlns:a16="http://schemas.microsoft.com/office/drawing/2014/main" id="{424DB8C9-D9B7-4F10-8F86-3854DD446BD9}"/>
              </a:ext>
            </a:extLst>
          </p:cNvPr>
          <p:cNvCxnSpPr>
            <a:cxnSpLocks/>
          </p:cNvCxnSpPr>
          <p:nvPr/>
        </p:nvCxnSpPr>
        <p:spPr>
          <a:xfrm flipH="1">
            <a:off x="7460856" y="2540899"/>
            <a:ext cx="420786" cy="1516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9" y="376632"/>
            <a:ext cx="3819723" cy="674270"/>
          </a:xfrm>
        </p:spPr>
        <p:txBody>
          <a:bodyPr>
            <a:normAutofit/>
          </a:bodyPr>
          <a:lstStyle/>
          <a:p>
            <a:pPr algn="l"/>
            <a:r>
              <a:rPr lang="en-US" dirty="0">
                <a:solidFill>
                  <a:srgbClr val="FFFF00"/>
                </a:solidFill>
              </a:rPr>
              <a:t>Asset lookup</a:t>
            </a:r>
          </a:p>
        </p:txBody>
      </p:sp>
      <p:sp>
        <p:nvSpPr>
          <p:cNvPr id="10" name="Content Placeholder 2">
            <a:extLst>
              <a:ext uri="{FF2B5EF4-FFF2-40B4-BE49-F238E27FC236}">
                <a16:creationId xmlns:a16="http://schemas.microsoft.com/office/drawing/2014/main" id="{91E1E849-A778-4A0F-AA96-0824C0AB858A}"/>
              </a:ext>
            </a:extLst>
          </p:cNvPr>
          <p:cNvSpPr txBox="1">
            <a:spLocks/>
          </p:cNvSpPr>
          <p:nvPr/>
        </p:nvSpPr>
        <p:spPr>
          <a:xfrm>
            <a:off x="196993" y="1084745"/>
            <a:ext cx="8750014" cy="43421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00"/>
                </a:solidFill>
              </a:rPr>
              <a:t>This tab shows payment related information necessary for your GEC or DI when using Modify Existing.</a:t>
            </a:r>
          </a:p>
        </p:txBody>
      </p:sp>
      <p:pic>
        <p:nvPicPr>
          <p:cNvPr id="9" name="Picture 8">
            <a:extLst>
              <a:ext uri="{FF2B5EF4-FFF2-40B4-BE49-F238E27FC236}">
                <a16:creationId xmlns:a16="http://schemas.microsoft.com/office/drawing/2014/main" id="{A6315F84-3D66-4B97-81E4-C80914C9BD75}"/>
              </a:ext>
            </a:extLst>
          </p:cNvPr>
          <p:cNvPicPr>
            <a:picLocks noChangeAspect="1"/>
          </p:cNvPicPr>
          <p:nvPr/>
        </p:nvPicPr>
        <p:blipFill>
          <a:blip r:embed="rId3"/>
          <a:stretch>
            <a:fillRect/>
          </a:stretch>
        </p:blipFill>
        <p:spPr>
          <a:xfrm>
            <a:off x="2289263" y="1551543"/>
            <a:ext cx="4022525" cy="2231245"/>
          </a:xfrm>
          <a:prstGeom prst="rect">
            <a:avLst/>
          </a:prstGeom>
        </p:spPr>
      </p:pic>
      <p:pic>
        <p:nvPicPr>
          <p:cNvPr id="11" name="Picture 10">
            <a:extLst>
              <a:ext uri="{FF2B5EF4-FFF2-40B4-BE49-F238E27FC236}">
                <a16:creationId xmlns:a16="http://schemas.microsoft.com/office/drawing/2014/main" id="{834732C4-B88E-4116-A017-F58B21997CDA}"/>
              </a:ext>
            </a:extLst>
          </p:cNvPr>
          <p:cNvPicPr>
            <a:picLocks noChangeAspect="1"/>
          </p:cNvPicPr>
          <p:nvPr/>
        </p:nvPicPr>
        <p:blipFill>
          <a:blip r:embed="rId4"/>
          <a:stretch>
            <a:fillRect/>
          </a:stretch>
        </p:blipFill>
        <p:spPr>
          <a:xfrm>
            <a:off x="2289263" y="3782788"/>
            <a:ext cx="4040191" cy="2231245"/>
          </a:xfrm>
          <a:prstGeom prst="rect">
            <a:avLst/>
          </a:prstGeom>
        </p:spPr>
      </p:pic>
      <p:sp>
        <p:nvSpPr>
          <p:cNvPr id="13" name="Content Placeholder 2">
            <a:extLst>
              <a:ext uri="{FF2B5EF4-FFF2-40B4-BE49-F238E27FC236}">
                <a16:creationId xmlns:a16="http://schemas.microsoft.com/office/drawing/2014/main" id="{D00A8A2C-667C-420A-AD7A-B183B1851488}"/>
              </a:ext>
            </a:extLst>
          </p:cNvPr>
          <p:cNvSpPr txBox="1">
            <a:spLocks/>
          </p:cNvSpPr>
          <p:nvPr/>
        </p:nvSpPr>
        <p:spPr>
          <a:xfrm>
            <a:off x="162273" y="6197563"/>
            <a:ext cx="6626945" cy="434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00"/>
                </a:solidFill>
              </a:rPr>
              <a:t>There were two payment postings on this asset.</a:t>
            </a:r>
          </a:p>
        </p:txBody>
      </p:sp>
      <p:cxnSp>
        <p:nvCxnSpPr>
          <p:cNvPr id="15" name="Straight Arrow Connector 14">
            <a:extLst>
              <a:ext uri="{FF2B5EF4-FFF2-40B4-BE49-F238E27FC236}">
                <a16:creationId xmlns:a16="http://schemas.microsoft.com/office/drawing/2014/main" id="{CDC3402A-E7D5-4ABD-A270-3DCD8DA30E0C}"/>
              </a:ext>
            </a:extLst>
          </p:cNvPr>
          <p:cNvCxnSpPr>
            <a:cxnSpLocks/>
          </p:cNvCxnSpPr>
          <p:nvPr/>
        </p:nvCxnSpPr>
        <p:spPr>
          <a:xfrm flipV="1">
            <a:off x="1942088" y="1702488"/>
            <a:ext cx="484614" cy="228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87C9EB7-ECA5-4582-9580-DB99A1013632}"/>
              </a:ext>
            </a:extLst>
          </p:cNvPr>
          <p:cNvCxnSpPr>
            <a:cxnSpLocks/>
          </p:cNvCxnSpPr>
          <p:nvPr/>
        </p:nvCxnSpPr>
        <p:spPr>
          <a:xfrm flipV="1">
            <a:off x="1942088" y="3852187"/>
            <a:ext cx="484614" cy="228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4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44051" y="5881518"/>
            <a:ext cx="8558213" cy="571500"/>
          </a:xfrm>
          <a:prstGeom prst="rect">
            <a:avLst/>
          </a:prstGeom>
        </p:spPr>
      </p:pic>
      <p:sp>
        <p:nvSpPr>
          <p:cNvPr id="14" name="TextBox 13"/>
          <p:cNvSpPr txBox="1"/>
          <p:nvPr/>
        </p:nvSpPr>
        <p:spPr>
          <a:xfrm>
            <a:off x="1256678" y="714830"/>
            <a:ext cx="6532957" cy="600164"/>
          </a:xfrm>
          <a:prstGeom prst="rect">
            <a:avLst/>
          </a:prstGeom>
          <a:noFill/>
        </p:spPr>
        <p:txBody>
          <a:bodyPr wrap="square" rtlCol="0">
            <a:spAutoFit/>
          </a:bodyPr>
          <a:lstStyle/>
          <a:p>
            <a:pPr algn="ctr"/>
            <a:r>
              <a:rPr lang="en-US" sz="3300" dirty="0">
                <a:solidFill>
                  <a:srgbClr val="FFFF00"/>
                </a:solidFill>
              </a:rPr>
              <a:t>Log-On to the CSU Home Page</a:t>
            </a:r>
          </a:p>
        </p:txBody>
      </p:sp>
      <p:pic>
        <p:nvPicPr>
          <p:cNvPr id="2" name="Picture 1"/>
          <p:cNvPicPr>
            <a:picLocks noChangeAspect="1"/>
          </p:cNvPicPr>
          <p:nvPr/>
        </p:nvPicPr>
        <p:blipFill>
          <a:blip r:embed="rId4"/>
          <a:stretch>
            <a:fillRect/>
          </a:stretch>
        </p:blipFill>
        <p:spPr>
          <a:xfrm>
            <a:off x="371272" y="1725433"/>
            <a:ext cx="7212402" cy="573498"/>
          </a:xfrm>
          <a:prstGeom prst="rect">
            <a:avLst/>
          </a:prstGeom>
        </p:spPr>
      </p:pic>
      <p:pic>
        <p:nvPicPr>
          <p:cNvPr id="4" name="Picture 3"/>
          <p:cNvPicPr>
            <a:picLocks noChangeAspect="1"/>
          </p:cNvPicPr>
          <p:nvPr/>
        </p:nvPicPr>
        <p:blipFill>
          <a:blip r:embed="rId5"/>
          <a:stretch>
            <a:fillRect/>
          </a:stretch>
        </p:blipFill>
        <p:spPr>
          <a:xfrm>
            <a:off x="2829420" y="2732437"/>
            <a:ext cx="2296105" cy="2636062"/>
          </a:xfrm>
          <a:prstGeom prst="rect">
            <a:avLst/>
          </a:prstGeom>
        </p:spPr>
      </p:pic>
      <p:sp>
        <p:nvSpPr>
          <p:cNvPr id="7" name="Oval 6"/>
          <p:cNvSpPr/>
          <p:nvPr/>
        </p:nvSpPr>
        <p:spPr>
          <a:xfrm>
            <a:off x="6692921" y="2051438"/>
            <a:ext cx="1003941" cy="2474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4878525" y="3196424"/>
            <a:ext cx="337531" cy="20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9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9" y="376632"/>
            <a:ext cx="3819723" cy="674270"/>
          </a:xfrm>
        </p:spPr>
        <p:txBody>
          <a:bodyPr>
            <a:normAutofit/>
          </a:bodyPr>
          <a:lstStyle/>
          <a:p>
            <a:pPr algn="l"/>
            <a:r>
              <a:rPr lang="en-US" dirty="0">
                <a:solidFill>
                  <a:srgbClr val="FFFF00"/>
                </a:solidFill>
              </a:rPr>
              <a:t>Asset lookup</a:t>
            </a:r>
          </a:p>
        </p:txBody>
      </p:sp>
      <p:sp>
        <p:nvSpPr>
          <p:cNvPr id="10" name="Content Placeholder 2">
            <a:extLst>
              <a:ext uri="{FF2B5EF4-FFF2-40B4-BE49-F238E27FC236}">
                <a16:creationId xmlns:a16="http://schemas.microsoft.com/office/drawing/2014/main" id="{91E1E849-A778-4A0F-AA96-0824C0AB858A}"/>
              </a:ext>
            </a:extLst>
          </p:cNvPr>
          <p:cNvSpPr txBox="1">
            <a:spLocks/>
          </p:cNvSpPr>
          <p:nvPr/>
        </p:nvSpPr>
        <p:spPr>
          <a:xfrm>
            <a:off x="196993" y="1084745"/>
            <a:ext cx="8750014" cy="43421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00"/>
                </a:solidFill>
              </a:rPr>
              <a:t>You can see the Account Number and Object Code, the Source Document of the Posting, the Purchase Order Number, the Amount, and other information for each payment posting.</a:t>
            </a:r>
          </a:p>
        </p:txBody>
      </p:sp>
      <p:pic>
        <p:nvPicPr>
          <p:cNvPr id="9" name="Picture 8">
            <a:extLst>
              <a:ext uri="{FF2B5EF4-FFF2-40B4-BE49-F238E27FC236}">
                <a16:creationId xmlns:a16="http://schemas.microsoft.com/office/drawing/2014/main" id="{A6315F84-3D66-4B97-81E4-C80914C9BD75}"/>
              </a:ext>
            </a:extLst>
          </p:cNvPr>
          <p:cNvPicPr>
            <a:picLocks noChangeAspect="1"/>
          </p:cNvPicPr>
          <p:nvPr/>
        </p:nvPicPr>
        <p:blipFill>
          <a:blip r:embed="rId3"/>
          <a:stretch>
            <a:fillRect/>
          </a:stretch>
        </p:blipFill>
        <p:spPr>
          <a:xfrm>
            <a:off x="2289263" y="1551543"/>
            <a:ext cx="4022525" cy="2231245"/>
          </a:xfrm>
          <a:prstGeom prst="rect">
            <a:avLst/>
          </a:prstGeom>
        </p:spPr>
      </p:pic>
      <p:pic>
        <p:nvPicPr>
          <p:cNvPr id="11" name="Picture 10">
            <a:extLst>
              <a:ext uri="{FF2B5EF4-FFF2-40B4-BE49-F238E27FC236}">
                <a16:creationId xmlns:a16="http://schemas.microsoft.com/office/drawing/2014/main" id="{834732C4-B88E-4116-A017-F58B21997CDA}"/>
              </a:ext>
            </a:extLst>
          </p:cNvPr>
          <p:cNvPicPr>
            <a:picLocks noChangeAspect="1"/>
          </p:cNvPicPr>
          <p:nvPr/>
        </p:nvPicPr>
        <p:blipFill>
          <a:blip r:embed="rId4"/>
          <a:stretch>
            <a:fillRect/>
          </a:stretch>
        </p:blipFill>
        <p:spPr>
          <a:xfrm>
            <a:off x="2289263" y="3782788"/>
            <a:ext cx="4040191" cy="2231245"/>
          </a:xfrm>
          <a:prstGeom prst="rect">
            <a:avLst/>
          </a:prstGeom>
        </p:spPr>
      </p:pic>
      <p:cxnSp>
        <p:nvCxnSpPr>
          <p:cNvPr id="12" name="Straight Arrow Connector 11">
            <a:extLst>
              <a:ext uri="{FF2B5EF4-FFF2-40B4-BE49-F238E27FC236}">
                <a16:creationId xmlns:a16="http://schemas.microsoft.com/office/drawing/2014/main" id="{97E3B8A1-0C63-457B-8124-8BBE70AA71F9}"/>
              </a:ext>
            </a:extLst>
          </p:cNvPr>
          <p:cNvCxnSpPr/>
          <p:nvPr/>
        </p:nvCxnSpPr>
        <p:spPr>
          <a:xfrm flipH="1">
            <a:off x="4458334" y="1740209"/>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AA72FD-93B9-4F1B-91C1-57FE8163B452}"/>
              </a:ext>
            </a:extLst>
          </p:cNvPr>
          <p:cNvCxnSpPr/>
          <p:nvPr/>
        </p:nvCxnSpPr>
        <p:spPr>
          <a:xfrm flipH="1">
            <a:off x="4440668" y="1852333"/>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F740C5-D512-4380-B941-4F1AA03313A0}"/>
              </a:ext>
            </a:extLst>
          </p:cNvPr>
          <p:cNvCxnSpPr/>
          <p:nvPr/>
        </p:nvCxnSpPr>
        <p:spPr>
          <a:xfrm flipH="1">
            <a:off x="4466139" y="2096831"/>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81DB10-7286-4151-918F-E889BBFA69EC}"/>
              </a:ext>
            </a:extLst>
          </p:cNvPr>
          <p:cNvCxnSpPr/>
          <p:nvPr/>
        </p:nvCxnSpPr>
        <p:spPr>
          <a:xfrm flipH="1">
            <a:off x="4436245" y="2196357"/>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F20E92-485A-4C7C-8BE4-553D4472CC83}"/>
              </a:ext>
            </a:extLst>
          </p:cNvPr>
          <p:cNvCxnSpPr/>
          <p:nvPr/>
        </p:nvCxnSpPr>
        <p:spPr>
          <a:xfrm flipH="1">
            <a:off x="4458334" y="3894912"/>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ABBFABC-FF6A-4794-8584-ED5DA379B2D6}"/>
              </a:ext>
            </a:extLst>
          </p:cNvPr>
          <p:cNvCxnSpPr/>
          <p:nvPr/>
        </p:nvCxnSpPr>
        <p:spPr>
          <a:xfrm flipH="1">
            <a:off x="4436245" y="4021341"/>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DB0351-19EB-43A5-A4A9-0A105C31899E}"/>
              </a:ext>
            </a:extLst>
          </p:cNvPr>
          <p:cNvCxnSpPr/>
          <p:nvPr/>
        </p:nvCxnSpPr>
        <p:spPr>
          <a:xfrm flipH="1">
            <a:off x="4466139" y="4280022"/>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4BC3E2-9616-447B-8FC8-30DEA570A661}"/>
              </a:ext>
            </a:extLst>
          </p:cNvPr>
          <p:cNvCxnSpPr/>
          <p:nvPr/>
        </p:nvCxnSpPr>
        <p:spPr>
          <a:xfrm flipH="1">
            <a:off x="4488377" y="4383446"/>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43EBC2-2514-4902-B78B-28808A118F0D}"/>
              </a:ext>
            </a:extLst>
          </p:cNvPr>
          <p:cNvCxnSpPr/>
          <p:nvPr/>
        </p:nvCxnSpPr>
        <p:spPr>
          <a:xfrm flipH="1">
            <a:off x="4458333" y="2578027"/>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C35D5-D54A-49F8-AC67-75C6A5AF86FF}"/>
              </a:ext>
            </a:extLst>
          </p:cNvPr>
          <p:cNvCxnSpPr/>
          <p:nvPr/>
        </p:nvCxnSpPr>
        <p:spPr>
          <a:xfrm flipH="1">
            <a:off x="4458332" y="4740579"/>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4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B8F9E4-A218-462E-9FB6-CC1ED737384F}"/>
              </a:ext>
            </a:extLst>
          </p:cNvPr>
          <p:cNvPicPr>
            <a:picLocks noChangeAspect="1"/>
          </p:cNvPicPr>
          <p:nvPr/>
        </p:nvPicPr>
        <p:blipFill>
          <a:blip r:embed="rId3"/>
          <a:stretch>
            <a:fillRect/>
          </a:stretch>
        </p:blipFill>
        <p:spPr>
          <a:xfrm>
            <a:off x="455854" y="4376286"/>
            <a:ext cx="8267987" cy="492697"/>
          </a:xfrm>
          <a:prstGeom prst="rect">
            <a:avLst/>
          </a:prstGeom>
        </p:spPr>
      </p:pic>
      <p:pic>
        <p:nvPicPr>
          <p:cNvPr id="5" name="Picture 4">
            <a:extLst>
              <a:ext uri="{FF2B5EF4-FFF2-40B4-BE49-F238E27FC236}">
                <a16:creationId xmlns:a16="http://schemas.microsoft.com/office/drawing/2014/main" id="{2DE1EA1C-C36B-4BE9-A5AE-D2A18C44DC77}"/>
              </a:ext>
            </a:extLst>
          </p:cNvPr>
          <p:cNvPicPr>
            <a:picLocks noChangeAspect="1"/>
          </p:cNvPicPr>
          <p:nvPr/>
        </p:nvPicPr>
        <p:blipFill>
          <a:blip r:embed="rId4"/>
          <a:stretch>
            <a:fillRect/>
          </a:stretch>
        </p:blipFill>
        <p:spPr>
          <a:xfrm>
            <a:off x="457784" y="2406644"/>
            <a:ext cx="8267987" cy="1883733"/>
          </a:xfrm>
          <a:prstGeom prst="rect">
            <a:avLst/>
          </a:prstGeom>
        </p:spPr>
      </p:pic>
      <p:sp>
        <p:nvSpPr>
          <p:cNvPr id="2" name="Title 1"/>
          <p:cNvSpPr>
            <a:spLocks noGrp="1"/>
          </p:cNvSpPr>
          <p:nvPr>
            <p:ph type="title"/>
          </p:nvPr>
        </p:nvSpPr>
        <p:spPr>
          <a:xfrm>
            <a:off x="2618087" y="392479"/>
            <a:ext cx="3819723" cy="674270"/>
          </a:xfrm>
        </p:spPr>
        <p:txBody>
          <a:bodyPr>
            <a:normAutofit/>
          </a:bodyPr>
          <a:lstStyle/>
          <a:p>
            <a:pPr algn="l"/>
            <a:r>
              <a:rPr lang="en-US" dirty="0">
                <a:solidFill>
                  <a:srgbClr val="FFFF00"/>
                </a:solidFill>
              </a:rPr>
              <a:t>Asset lookup</a:t>
            </a:r>
          </a:p>
        </p:txBody>
      </p:sp>
      <p:sp>
        <p:nvSpPr>
          <p:cNvPr id="3" name="Content Placeholder 2"/>
          <p:cNvSpPr>
            <a:spLocks noGrp="1"/>
          </p:cNvSpPr>
          <p:nvPr>
            <p:ph idx="1"/>
          </p:nvPr>
        </p:nvSpPr>
        <p:spPr>
          <a:xfrm>
            <a:off x="166750" y="1101510"/>
            <a:ext cx="8741061" cy="434213"/>
          </a:xfrm>
        </p:spPr>
        <p:txBody>
          <a:bodyPr>
            <a:normAutofit fontScale="85000" lnSpcReduction="10000"/>
          </a:bodyPr>
          <a:lstStyle/>
          <a:p>
            <a:pPr marL="0" indent="0">
              <a:buNone/>
            </a:pPr>
            <a:r>
              <a:rPr lang="en-US" dirty="0">
                <a:solidFill>
                  <a:srgbClr val="00B050"/>
                </a:solidFill>
              </a:rPr>
              <a:t>You also have a PAYMENTS SUMMARY tab and a PAYMENTS LOOKUP tab.</a:t>
            </a:r>
          </a:p>
        </p:txBody>
      </p:sp>
      <p:sp>
        <p:nvSpPr>
          <p:cNvPr id="13" name="Content Placeholder 2"/>
          <p:cNvSpPr txBox="1">
            <a:spLocks/>
          </p:cNvSpPr>
          <p:nvPr/>
        </p:nvSpPr>
        <p:spPr>
          <a:xfrm>
            <a:off x="211915" y="1570484"/>
            <a:ext cx="8600311" cy="67910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00"/>
                </a:solidFill>
              </a:rPr>
              <a:t>The PAYMENTS SUMMARY tab shows the total amount of all the payments.</a:t>
            </a:r>
          </a:p>
          <a:p>
            <a:pPr marL="0" indent="0">
              <a:buFont typeface="Arial" panose="020B0604020202020204" pitchFamily="34" charset="0"/>
              <a:buNone/>
            </a:pPr>
            <a:r>
              <a:rPr lang="en-US" dirty="0">
                <a:solidFill>
                  <a:srgbClr val="FFFF00"/>
                </a:solidFill>
              </a:rPr>
              <a:t>The PAYMENTS LOOKUP tab may need to be used if there are several postings on the asset record and they all can’t fit in the PAYMENTS tab.</a:t>
            </a:r>
          </a:p>
        </p:txBody>
      </p:sp>
      <p:sp>
        <p:nvSpPr>
          <p:cNvPr id="23" name="Oval 22"/>
          <p:cNvSpPr/>
          <p:nvPr/>
        </p:nvSpPr>
        <p:spPr>
          <a:xfrm>
            <a:off x="579445" y="3742063"/>
            <a:ext cx="893784" cy="237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cxnSpLocks/>
          </p:cNvCxnSpPr>
          <p:nvPr/>
        </p:nvCxnSpPr>
        <p:spPr>
          <a:xfrm>
            <a:off x="7978747" y="3443564"/>
            <a:ext cx="405081" cy="369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903772" y="4434681"/>
            <a:ext cx="675539" cy="23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359D677-1144-4B71-AEB5-4E7C2D96DFEB}"/>
              </a:ext>
            </a:extLst>
          </p:cNvPr>
          <p:cNvSpPr/>
          <p:nvPr/>
        </p:nvSpPr>
        <p:spPr>
          <a:xfrm>
            <a:off x="579445" y="4016220"/>
            <a:ext cx="893784" cy="237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35F9DFA4-8A4A-4A28-978A-50C3CC15C4B0}"/>
              </a:ext>
            </a:extLst>
          </p:cNvPr>
          <p:cNvCxnSpPr>
            <a:cxnSpLocks/>
          </p:cNvCxnSpPr>
          <p:nvPr/>
        </p:nvCxnSpPr>
        <p:spPr>
          <a:xfrm>
            <a:off x="7978746" y="3742063"/>
            <a:ext cx="405081" cy="369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054AC16-1A24-415A-BF2F-BFE380B3F0DD}"/>
              </a:ext>
            </a:extLst>
          </p:cNvPr>
          <p:cNvPicPr>
            <a:picLocks noChangeAspect="1"/>
          </p:cNvPicPr>
          <p:nvPr/>
        </p:nvPicPr>
        <p:blipFill>
          <a:blip r:embed="rId5"/>
          <a:stretch>
            <a:fillRect/>
          </a:stretch>
        </p:blipFill>
        <p:spPr>
          <a:xfrm>
            <a:off x="483858" y="5013287"/>
            <a:ext cx="8241913" cy="533586"/>
          </a:xfrm>
          <a:prstGeom prst="rect">
            <a:avLst/>
          </a:prstGeom>
        </p:spPr>
      </p:pic>
      <p:sp>
        <p:nvSpPr>
          <p:cNvPr id="16" name="Oval 15">
            <a:extLst>
              <a:ext uri="{FF2B5EF4-FFF2-40B4-BE49-F238E27FC236}">
                <a16:creationId xmlns:a16="http://schemas.microsoft.com/office/drawing/2014/main" id="{750D222C-E4A9-45F6-AA30-563668B18C35}"/>
              </a:ext>
            </a:extLst>
          </p:cNvPr>
          <p:cNvSpPr/>
          <p:nvPr/>
        </p:nvSpPr>
        <p:spPr>
          <a:xfrm>
            <a:off x="4617851" y="5227455"/>
            <a:ext cx="362608" cy="234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ED1A061-3E99-486A-A705-3001F52A8363}"/>
              </a:ext>
            </a:extLst>
          </p:cNvPr>
          <p:cNvSpPr/>
          <p:nvPr/>
        </p:nvSpPr>
        <p:spPr>
          <a:xfrm>
            <a:off x="579444" y="3742063"/>
            <a:ext cx="893784" cy="237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246C2B3F-26A2-4579-9ED4-4C67C14EE4B9}"/>
              </a:ext>
            </a:extLst>
          </p:cNvPr>
          <p:cNvSpPr txBox="1">
            <a:spLocks/>
          </p:cNvSpPr>
          <p:nvPr/>
        </p:nvSpPr>
        <p:spPr>
          <a:xfrm>
            <a:off x="227792" y="5786419"/>
            <a:ext cx="8600311" cy="679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75000"/>
                  </a:schemeClr>
                </a:solidFill>
              </a:rPr>
              <a:t>Click on: </a:t>
            </a:r>
            <a:r>
              <a:rPr lang="en-US" dirty="0">
                <a:solidFill>
                  <a:srgbClr val="FFFF00"/>
                </a:solidFill>
              </a:rPr>
              <a:t>“Click here”</a:t>
            </a:r>
          </a:p>
        </p:txBody>
      </p:sp>
    </p:spTree>
    <p:extLst>
      <p:ext uri="{BB962C8B-B14F-4D97-AF65-F5344CB8AC3E}">
        <p14:creationId xmlns:p14="http://schemas.microsoft.com/office/powerpoint/2010/main" val="2595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4" grpId="1" animBg="1"/>
      <p:bldP spid="16" grpId="0"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A8593-9EBB-4CBD-B4CB-929F29B849E6}"/>
              </a:ext>
            </a:extLst>
          </p:cNvPr>
          <p:cNvPicPr>
            <a:picLocks noChangeAspect="1"/>
          </p:cNvPicPr>
          <p:nvPr/>
        </p:nvPicPr>
        <p:blipFill>
          <a:blip r:embed="rId3"/>
          <a:stretch>
            <a:fillRect/>
          </a:stretch>
        </p:blipFill>
        <p:spPr>
          <a:xfrm>
            <a:off x="2237320" y="4439018"/>
            <a:ext cx="4669359" cy="1766922"/>
          </a:xfrm>
          <a:prstGeom prst="rect">
            <a:avLst/>
          </a:prstGeom>
        </p:spPr>
      </p:pic>
      <p:pic>
        <p:nvPicPr>
          <p:cNvPr id="5" name="Picture 4">
            <a:extLst>
              <a:ext uri="{FF2B5EF4-FFF2-40B4-BE49-F238E27FC236}">
                <a16:creationId xmlns:a16="http://schemas.microsoft.com/office/drawing/2014/main" id="{EC25E374-DF5F-4FE5-AB05-FA4B89906FA9}"/>
              </a:ext>
            </a:extLst>
          </p:cNvPr>
          <p:cNvPicPr>
            <a:picLocks noChangeAspect="1"/>
          </p:cNvPicPr>
          <p:nvPr/>
        </p:nvPicPr>
        <p:blipFill>
          <a:blip r:embed="rId4"/>
          <a:stretch>
            <a:fillRect/>
          </a:stretch>
        </p:blipFill>
        <p:spPr>
          <a:xfrm>
            <a:off x="2237320" y="2243905"/>
            <a:ext cx="4669359" cy="2205324"/>
          </a:xfrm>
          <a:prstGeom prst="rect">
            <a:avLst/>
          </a:prstGeom>
        </p:spPr>
      </p:pic>
      <p:sp>
        <p:nvSpPr>
          <p:cNvPr id="2" name="Title 1"/>
          <p:cNvSpPr>
            <a:spLocks noGrp="1"/>
          </p:cNvSpPr>
          <p:nvPr>
            <p:ph type="title"/>
          </p:nvPr>
        </p:nvSpPr>
        <p:spPr>
          <a:xfrm>
            <a:off x="2644990" y="392479"/>
            <a:ext cx="3819723" cy="674270"/>
          </a:xfrm>
        </p:spPr>
        <p:txBody>
          <a:bodyPr>
            <a:normAutofit/>
          </a:bodyPr>
          <a:lstStyle/>
          <a:p>
            <a:pPr algn="l"/>
            <a:r>
              <a:rPr lang="en-US" dirty="0">
                <a:solidFill>
                  <a:srgbClr val="FFFF00"/>
                </a:solidFill>
              </a:rPr>
              <a:t>Asset lookup</a:t>
            </a:r>
          </a:p>
        </p:txBody>
      </p:sp>
      <p:sp>
        <p:nvSpPr>
          <p:cNvPr id="3" name="Content Placeholder 2"/>
          <p:cNvSpPr>
            <a:spLocks noGrp="1"/>
          </p:cNvSpPr>
          <p:nvPr>
            <p:ph idx="1"/>
          </p:nvPr>
        </p:nvSpPr>
        <p:spPr>
          <a:xfrm>
            <a:off x="166751" y="1101510"/>
            <a:ext cx="6937434" cy="434213"/>
          </a:xfrm>
        </p:spPr>
        <p:txBody>
          <a:bodyPr>
            <a:normAutofit fontScale="92500"/>
          </a:bodyPr>
          <a:lstStyle/>
          <a:p>
            <a:pPr marL="0" indent="0">
              <a:buNone/>
            </a:pPr>
            <a:r>
              <a:rPr lang="en-US" dirty="0">
                <a:solidFill>
                  <a:srgbClr val="00B050"/>
                </a:solidFill>
              </a:rPr>
              <a:t>This will take you to the Asset Payment Lookup screen.</a:t>
            </a:r>
          </a:p>
        </p:txBody>
      </p:sp>
      <p:sp>
        <p:nvSpPr>
          <p:cNvPr id="13" name="Content Placeholder 2"/>
          <p:cNvSpPr txBox="1">
            <a:spLocks/>
          </p:cNvSpPr>
          <p:nvPr/>
        </p:nvSpPr>
        <p:spPr>
          <a:xfrm>
            <a:off x="211916" y="1570484"/>
            <a:ext cx="8439715" cy="6829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00"/>
                </a:solidFill>
              </a:rPr>
              <a:t>To have the same view of each payment that is shown in the Payments Tab, click on the Seq. # for each account listed.</a:t>
            </a:r>
          </a:p>
        </p:txBody>
      </p:sp>
      <p:sp>
        <p:nvSpPr>
          <p:cNvPr id="23" name="Oval 22"/>
          <p:cNvSpPr/>
          <p:nvPr/>
        </p:nvSpPr>
        <p:spPr>
          <a:xfrm>
            <a:off x="2237320" y="2209144"/>
            <a:ext cx="1058744" cy="308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flipH="1">
            <a:off x="2548391" y="5696132"/>
            <a:ext cx="652795" cy="258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005241" y="5951036"/>
            <a:ext cx="554623" cy="120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2548392" y="5821574"/>
            <a:ext cx="652795" cy="258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005242" y="6004291"/>
            <a:ext cx="554623" cy="13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3F9992C-535C-44E9-B758-83BC8CCBCC9C}"/>
              </a:ext>
            </a:extLst>
          </p:cNvPr>
          <p:cNvPicPr>
            <a:picLocks noChangeAspect="1"/>
          </p:cNvPicPr>
          <p:nvPr/>
        </p:nvPicPr>
        <p:blipFill>
          <a:blip r:embed="rId5"/>
          <a:stretch>
            <a:fillRect/>
          </a:stretch>
        </p:blipFill>
        <p:spPr>
          <a:xfrm>
            <a:off x="586671" y="2684766"/>
            <a:ext cx="7970655" cy="2602750"/>
          </a:xfrm>
          <a:prstGeom prst="rect">
            <a:avLst/>
          </a:prstGeom>
        </p:spPr>
      </p:pic>
      <p:pic>
        <p:nvPicPr>
          <p:cNvPr id="11" name="Picture 10">
            <a:extLst>
              <a:ext uri="{FF2B5EF4-FFF2-40B4-BE49-F238E27FC236}">
                <a16:creationId xmlns:a16="http://schemas.microsoft.com/office/drawing/2014/main" id="{D52AEEE4-6F49-4ED1-A561-1D7B6244D082}"/>
              </a:ext>
            </a:extLst>
          </p:cNvPr>
          <p:cNvPicPr>
            <a:picLocks noChangeAspect="1"/>
          </p:cNvPicPr>
          <p:nvPr/>
        </p:nvPicPr>
        <p:blipFill>
          <a:blip r:embed="rId6"/>
          <a:stretch>
            <a:fillRect/>
          </a:stretch>
        </p:blipFill>
        <p:spPr>
          <a:xfrm>
            <a:off x="586671" y="2697352"/>
            <a:ext cx="7970655" cy="2598571"/>
          </a:xfrm>
          <a:prstGeom prst="rect">
            <a:avLst/>
          </a:prstGeom>
        </p:spPr>
      </p:pic>
    </p:spTree>
    <p:extLst>
      <p:ext uri="{BB962C8B-B14F-4D97-AF65-F5344CB8AC3E}">
        <p14:creationId xmlns:p14="http://schemas.microsoft.com/office/powerpoint/2010/main" val="11099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14" grpId="0" animBg="1"/>
      <p:bldP spid="14" grpId="1"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493EA-A4E3-45D6-A26D-9720B584E877}"/>
              </a:ext>
            </a:extLst>
          </p:cNvPr>
          <p:cNvPicPr>
            <a:picLocks noChangeAspect="1"/>
          </p:cNvPicPr>
          <p:nvPr/>
        </p:nvPicPr>
        <p:blipFill>
          <a:blip r:embed="rId3"/>
          <a:stretch>
            <a:fillRect/>
          </a:stretch>
        </p:blipFill>
        <p:spPr>
          <a:xfrm>
            <a:off x="956554" y="1788481"/>
            <a:ext cx="7161451" cy="4335641"/>
          </a:xfrm>
          <a:prstGeom prst="rect">
            <a:avLst/>
          </a:prstGeom>
        </p:spPr>
      </p:pic>
      <p:sp>
        <p:nvSpPr>
          <p:cNvPr id="3" name="Content Placeholder 2"/>
          <p:cNvSpPr>
            <a:spLocks noGrp="1"/>
          </p:cNvSpPr>
          <p:nvPr>
            <p:ph idx="1"/>
          </p:nvPr>
        </p:nvSpPr>
        <p:spPr>
          <a:xfrm>
            <a:off x="166752" y="971776"/>
            <a:ext cx="8596937" cy="674270"/>
          </a:xfrm>
        </p:spPr>
        <p:txBody>
          <a:bodyPr>
            <a:normAutofit fontScale="85000" lnSpcReduction="20000"/>
          </a:bodyPr>
          <a:lstStyle/>
          <a:p>
            <a:pPr marL="0" indent="0">
              <a:buNone/>
            </a:pPr>
            <a:r>
              <a:rPr lang="en-US" dirty="0">
                <a:solidFill>
                  <a:srgbClr val="00B050"/>
                </a:solidFill>
              </a:rPr>
              <a:t>Using “Asset Payment” to find information.</a:t>
            </a:r>
          </a:p>
          <a:p>
            <a:pPr marL="0" indent="0">
              <a:buNone/>
            </a:pPr>
            <a:r>
              <a:rPr lang="en-US" dirty="0">
                <a:solidFill>
                  <a:srgbClr val="00B050"/>
                </a:solidFill>
              </a:rPr>
              <a:t>Click on Capital Assets in the Navigation Panel</a:t>
            </a:r>
          </a:p>
        </p:txBody>
      </p:sp>
      <p:sp>
        <p:nvSpPr>
          <p:cNvPr id="13" name="Title 1"/>
          <p:cNvSpPr>
            <a:spLocks noGrp="1"/>
          </p:cNvSpPr>
          <p:nvPr>
            <p:ph type="title"/>
          </p:nvPr>
        </p:nvSpPr>
        <p:spPr>
          <a:xfrm>
            <a:off x="2627419" y="376632"/>
            <a:ext cx="5836850" cy="674270"/>
          </a:xfrm>
        </p:spPr>
        <p:txBody>
          <a:bodyPr>
            <a:normAutofit fontScale="90000"/>
          </a:bodyPr>
          <a:lstStyle/>
          <a:p>
            <a:pPr algn="l"/>
            <a:r>
              <a:rPr lang="en-US" dirty="0">
                <a:solidFill>
                  <a:srgbClr val="FFFF00"/>
                </a:solidFill>
              </a:rPr>
              <a:t>Asset PAYMENT lookup</a:t>
            </a:r>
          </a:p>
        </p:txBody>
      </p:sp>
      <p:sp>
        <p:nvSpPr>
          <p:cNvPr id="7" name="Oval 6">
            <a:extLst>
              <a:ext uri="{FF2B5EF4-FFF2-40B4-BE49-F238E27FC236}">
                <a16:creationId xmlns:a16="http://schemas.microsoft.com/office/drawing/2014/main" id="{C0E9E019-71A7-4F0E-B0C5-D54A9AFA67A7}"/>
              </a:ext>
            </a:extLst>
          </p:cNvPr>
          <p:cNvSpPr/>
          <p:nvPr/>
        </p:nvSpPr>
        <p:spPr>
          <a:xfrm>
            <a:off x="785151" y="3584771"/>
            <a:ext cx="938453" cy="188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93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27419" y="376632"/>
            <a:ext cx="5853034" cy="674270"/>
          </a:xfrm>
        </p:spPr>
        <p:txBody>
          <a:bodyPr>
            <a:normAutofit fontScale="90000"/>
          </a:bodyPr>
          <a:lstStyle/>
          <a:p>
            <a:pPr algn="l"/>
            <a:r>
              <a:rPr lang="en-US" dirty="0">
                <a:solidFill>
                  <a:srgbClr val="FFFF00"/>
                </a:solidFill>
              </a:rPr>
              <a:t>Asset PAYMENT lookup</a:t>
            </a:r>
          </a:p>
        </p:txBody>
      </p:sp>
      <p:pic>
        <p:nvPicPr>
          <p:cNvPr id="4" name="Picture 3">
            <a:extLst>
              <a:ext uri="{FF2B5EF4-FFF2-40B4-BE49-F238E27FC236}">
                <a16:creationId xmlns:a16="http://schemas.microsoft.com/office/drawing/2014/main" id="{55AB98B4-D0E8-4498-8682-8A289EB96956}"/>
              </a:ext>
            </a:extLst>
          </p:cNvPr>
          <p:cNvPicPr>
            <a:picLocks noChangeAspect="1"/>
          </p:cNvPicPr>
          <p:nvPr/>
        </p:nvPicPr>
        <p:blipFill>
          <a:blip r:embed="rId3"/>
          <a:stretch>
            <a:fillRect/>
          </a:stretch>
        </p:blipFill>
        <p:spPr>
          <a:xfrm>
            <a:off x="374802" y="2112287"/>
            <a:ext cx="8394395" cy="3390298"/>
          </a:xfrm>
          <a:prstGeom prst="rect">
            <a:avLst/>
          </a:prstGeom>
        </p:spPr>
      </p:pic>
      <p:sp>
        <p:nvSpPr>
          <p:cNvPr id="18" name="Content Placeholder 2">
            <a:extLst>
              <a:ext uri="{FF2B5EF4-FFF2-40B4-BE49-F238E27FC236}">
                <a16:creationId xmlns:a16="http://schemas.microsoft.com/office/drawing/2014/main" id="{29B8F804-17AC-4652-B278-89A58EAD07F1}"/>
              </a:ext>
            </a:extLst>
          </p:cNvPr>
          <p:cNvSpPr txBox="1">
            <a:spLocks/>
          </p:cNvSpPr>
          <p:nvPr/>
        </p:nvSpPr>
        <p:spPr>
          <a:xfrm>
            <a:off x="140628" y="5807098"/>
            <a:ext cx="3508880" cy="4237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B050"/>
                </a:solidFill>
              </a:rPr>
              <a:t>Click on “Asset Payment”</a:t>
            </a:r>
          </a:p>
        </p:txBody>
      </p:sp>
      <p:sp>
        <p:nvSpPr>
          <p:cNvPr id="19" name="Oval 18">
            <a:extLst>
              <a:ext uri="{FF2B5EF4-FFF2-40B4-BE49-F238E27FC236}">
                <a16:creationId xmlns:a16="http://schemas.microsoft.com/office/drawing/2014/main" id="{9C50E26F-8D0E-4271-93F8-C2C91EB6C453}"/>
              </a:ext>
            </a:extLst>
          </p:cNvPr>
          <p:cNvSpPr/>
          <p:nvPr/>
        </p:nvSpPr>
        <p:spPr>
          <a:xfrm>
            <a:off x="4465220" y="3673784"/>
            <a:ext cx="479014" cy="157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8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F9CC2A-68AE-4145-9D6B-4EA726AF15B2}"/>
              </a:ext>
            </a:extLst>
          </p:cNvPr>
          <p:cNvPicPr>
            <a:picLocks noChangeAspect="1"/>
          </p:cNvPicPr>
          <p:nvPr/>
        </p:nvPicPr>
        <p:blipFill>
          <a:blip r:embed="rId3"/>
          <a:stretch>
            <a:fillRect/>
          </a:stretch>
        </p:blipFill>
        <p:spPr>
          <a:xfrm>
            <a:off x="516156" y="4722395"/>
            <a:ext cx="8111687" cy="982292"/>
          </a:xfrm>
          <a:prstGeom prst="rect">
            <a:avLst/>
          </a:prstGeom>
        </p:spPr>
      </p:pic>
      <p:pic>
        <p:nvPicPr>
          <p:cNvPr id="13" name="Picture 12">
            <a:extLst>
              <a:ext uri="{FF2B5EF4-FFF2-40B4-BE49-F238E27FC236}">
                <a16:creationId xmlns:a16="http://schemas.microsoft.com/office/drawing/2014/main" id="{4A226FA2-DA73-4055-82DE-3ADACE15D8CB}"/>
              </a:ext>
            </a:extLst>
          </p:cNvPr>
          <p:cNvPicPr>
            <a:picLocks noChangeAspect="1"/>
          </p:cNvPicPr>
          <p:nvPr/>
        </p:nvPicPr>
        <p:blipFill>
          <a:blip r:embed="rId4"/>
          <a:stretch>
            <a:fillRect/>
          </a:stretch>
        </p:blipFill>
        <p:spPr>
          <a:xfrm>
            <a:off x="3587560" y="2902650"/>
            <a:ext cx="4368957" cy="1187164"/>
          </a:xfrm>
          <a:prstGeom prst="rect">
            <a:avLst/>
          </a:prstGeom>
        </p:spPr>
      </p:pic>
      <p:pic>
        <p:nvPicPr>
          <p:cNvPr id="12" name="Picture 11">
            <a:extLst>
              <a:ext uri="{FF2B5EF4-FFF2-40B4-BE49-F238E27FC236}">
                <a16:creationId xmlns:a16="http://schemas.microsoft.com/office/drawing/2014/main" id="{D482C957-A4A8-4044-A140-9DAB8D40485F}"/>
              </a:ext>
            </a:extLst>
          </p:cNvPr>
          <p:cNvPicPr>
            <a:picLocks noChangeAspect="1"/>
          </p:cNvPicPr>
          <p:nvPr/>
        </p:nvPicPr>
        <p:blipFill>
          <a:blip r:embed="rId5"/>
          <a:stretch>
            <a:fillRect/>
          </a:stretch>
        </p:blipFill>
        <p:spPr>
          <a:xfrm>
            <a:off x="3587560" y="848588"/>
            <a:ext cx="4368957" cy="2059514"/>
          </a:xfrm>
          <a:prstGeom prst="rect">
            <a:avLst/>
          </a:prstGeom>
        </p:spPr>
      </p:pic>
      <p:sp>
        <p:nvSpPr>
          <p:cNvPr id="9" name="Down Arrow 8"/>
          <p:cNvSpPr/>
          <p:nvPr/>
        </p:nvSpPr>
        <p:spPr>
          <a:xfrm>
            <a:off x="5486400" y="3547964"/>
            <a:ext cx="229745" cy="401935"/>
          </a:xfrm>
          <a:prstGeom prst="downArrow">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Left Arrow 10"/>
          <p:cNvSpPr/>
          <p:nvPr/>
        </p:nvSpPr>
        <p:spPr>
          <a:xfrm rot="16200000">
            <a:off x="6018616" y="825535"/>
            <a:ext cx="306058" cy="19707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p:nvSpPr>
        <p:spPr>
          <a:xfrm>
            <a:off x="239513" y="928691"/>
            <a:ext cx="2672254" cy="2585323"/>
          </a:xfrm>
          <a:prstGeom prst="rect">
            <a:avLst/>
          </a:prstGeom>
        </p:spPr>
        <p:txBody>
          <a:bodyPr wrap="square">
            <a:spAutoFit/>
          </a:bodyPr>
          <a:lstStyle/>
          <a:p>
            <a:pPr lvl="1"/>
            <a:r>
              <a:rPr lang="en-US" dirty="0">
                <a:solidFill>
                  <a:srgbClr val="00B050"/>
                </a:solidFill>
              </a:rPr>
              <a:t>Search options include:</a:t>
            </a:r>
          </a:p>
          <a:p>
            <a:pPr lvl="1"/>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Purchase Order Number</a:t>
            </a:r>
          </a:p>
          <a:p>
            <a:pPr marL="742950" lvl="1" indent="-285750">
              <a:buFont typeface="Arial" panose="020B0604020202020204" pitchFamily="34" charset="0"/>
              <a:buChar char="•"/>
            </a:pPr>
            <a:r>
              <a:rPr lang="en-US" dirty="0">
                <a:solidFill>
                  <a:srgbClr val="FFFF00"/>
                </a:solidFill>
              </a:rPr>
              <a:t>Account Number</a:t>
            </a:r>
          </a:p>
          <a:p>
            <a:pPr marL="742950" lvl="1" indent="-285750">
              <a:buFont typeface="Arial" panose="020B0604020202020204" pitchFamily="34" charset="0"/>
              <a:buChar char="•"/>
            </a:pPr>
            <a:r>
              <a:rPr lang="en-US" dirty="0">
                <a:solidFill>
                  <a:srgbClr val="FFFF00"/>
                </a:solidFill>
              </a:rPr>
              <a:t>Object Code</a:t>
            </a:r>
          </a:p>
          <a:p>
            <a:pPr marL="742950" lvl="1" indent="-285750">
              <a:buFont typeface="Arial" panose="020B0604020202020204" pitchFamily="34" charset="0"/>
              <a:buChar char="•"/>
            </a:pPr>
            <a:r>
              <a:rPr lang="en-US" dirty="0">
                <a:solidFill>
                  <a:srgbClr val="FFFF00"/>
                </a:solidFill>
              </a:rPr>
              <a:t>And more…</a:t>
            </a:r>
          </a:p>
        </p:txBody>
      </p:sp>
      <p:cxnSp>
        <p:nvCxnSpPr>
          <p:cNvPr id="7" name="Straight Arrow Connector 6"/>
          <p:cNvCxnSpPr>
            <a:cxnSpLocks/>
          </p:cNvCxnSpPr>
          <p:nvPr/>
        </p:nvCxnSpPr>
        <p:spPr>
          <a:xfrm flipV="1">
            <a:off x="2155115" y="1311927"/>
            <a:ext cx="2772935" cy="9179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2163671" y="1825237"/>
            <a:ext cx="2764379" cy="818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2608898" y="2023394"/>
            <a:ext cx="2319152" cy="10828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955769" y="4762619"/>
            <a:ext cx="576015" cy="157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774750" y="4885296"/>
            <a:ext cx="346842" cy="218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5463853" y="4872649"/>
            <a:ext cx="346841" cy="284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7045115" y="4885297"/>
            <a:ext cx="252248" cy="284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7515833" y="4873460"/>
            <a:ext cx="439936" cy="284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7955769" y="4919767"/>
            <a:ext cx="253746" cy="22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7283670" y="4925275"/>
            <a:ext cx="253746" cy="244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6569285" y="4925275"/>
            <a:ext cx="486527" cy="21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16570" y="335854"/>
            <a:ext cx="4704085" cy="523220"/>
          </a:xfrm>
          <a:prstGeom prst="rect">
            <a:avLst/>
          </a:prstGeom>
          <a:noFill/>
        </p:spPr>
        <p:txBody>
          <a:bodyPr wrap="square" rtlCol="0">
            <a:spAutoFit/>
          </a:bodyPr>
          <a:lstStyle/>
          <a:p>
            <a:r>
              <a:rPr lang="en-US" sz="2800" dirty="0">
                <a:solidFill>
                  <a:srgbClr val="FFFF00"/>
                </a:solidFill>
              </a:rPr>
              <a:t>ASSET PAYMENT LOOKUP</a:t>
            </a:r>
          </a:p>
        </p:txBody>
      </p:sp>
      <p:sp>
        <p:nvSpPr>
          <p:cNvPr id="25" name="TextBox 24"/>
          <p:cNvSpPr txBox="1"/>
          <p:nvPr/>
        </p:nvSpPr>
        <p:spPr>
          <a:xfrm>
            <a:off x="220718" y="5786945"/>
            <a:ext cx="8722145" cy="553998"/>
          </a:xfrm>
          <a:prstGeom prst="rect">
            <a:avLst/>
          </a:prstGeom>
          <a:noFill/>
        </p:spPr>
        <p:txBody>
          <a:bodyPr wrap="square" rtlCol="0">
            <a:spAutoFit/>
          </a:bodyPr>
          <a:lstStyle/>
          <a:p>
            <a:r>
              <a:rPr lang="en-US" sz="1500" dirty="0">
                <a:solidFill>
                  <a:srgbClr val="FFFF00"/>
                </a:solidFill>
              </a:rPr>
              <a:t>Here you will find the account number, object code, purchase order #, doc number, doc type, posting date, and amount.</a:t>
            </a:r>
          </a:p>
        </p:txBody>
      </p:sp>
      <p:sp>
        <p:nvSpPr>
          <p:cNvPr id="26" name="TextBox 25"/>
          <p:cNvSpPr txBox="1"/>
          <p:nvPr/>
        </p:nvSpPr>
        <p:spPr>
          <a:xfrm>
            <a:off x="220717" y="4273475"/>
            <a:ext cx="3885908" cy="369332"/>
          </a:xfrm>
          <a:prstGeom prst="rect">
            <a:avLst/>
          </a:prstGeom>
          <a:noFill/>
        </p:spPr>
        <p:txBody>
          <a:bodyPr wrap="square" rtlCol="0">
            <a:spAutoFit/>
          </a:bodyPr>
          <a:lstStyle/>
          <a:p>
            <a:r>
              <a:rPr lang="en-US" dirty="0"/>
              <a:t>This asset has two items retrieved.</a:t>
            </a:r>
          </a:p>
        </p:txBody>
      </p:sp>
      <p:sp>
        <p:nvSpPr>
          <p:cNvPr id="28" name="TextBox 27"/>
          <p:cNvSpPr txBox="1"/>
          <p:nvPr/>
        </p:nvSpPr>
        <p:spPr>
          <a:xfrm>
            <a:off x="220717" y="3509080"/>
            <a:ext cx="2628529" cy="646331"/>
          </a:xfrm>
          <a:prstGeom prst="rect">
            <a:avLst/>
          </a:prstGeom>
          <a:noFill/>
        </p:spPr>
        <p:txBody>
          <a:bodyPr wrap="square" rtlCol="0">
            <a:spAutoFit/>
          </a:bodyPr>
          <a:lstStyle/>
          <a:p>
            <a:r>
              <a:rPr lang="en-US" dirty="0"/>
              <a:t>Enter asset # </a:t>
            </a:r>
            <a:r>
              <a:rPr lang="en-US" dirty="0">
                <a:solidFill>
                  <a:srgbClr val="FFFF00"/>
                </a:solidFill>
              </a:rPr>
              <a:t>502408</a:t>
            </a:r>
          </a:p>
          <a:p>
            <a:r>
              <a:rPr lang="en-US" dirty="0">
                <a:solidFill>
                  <a:srgbClr val="00B050"/>
                </a:solidFill>
              </a:rPr>
              <a:t>Click on: </a:t>
            </a:r>
            <a:r>
              <a:rPr lang="en-US" dirty="0"/>
              <a:t>“search”</a:t>
            </a:r>
          </a:p>
        </p:txBody>
      </p:sp>
    </p:spTree>
    <p:extLst>
      <p:ext uri="{BB962C8B-B14F-4D97-AF65-F5344CB8AC3E}">
        <p14:creationId xmlns:p14="http://schemas.microsoft.com/office/powerpoint/2010/main" val="41187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0" grpId="0" animBg="1"/>
      <p:bldP spid="51" grpId="0" animBg="1"/>
      <p:bldP spid="52" grpId="0" animBg="1"/>
      <p:bldP spid="53" grpId="0" animBg="1"/>
      <p:bldP spid="54" grpId="0" animBg="1"/>
      <p:bldP spid="55" grpId="0" animBg="1"/>
      <p:bldP spid="56" grpId="0" animBg="1"/>
      <p:bldP spid="4"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357" y="386862"/>
            <a:ext cx="2951285" cy="779586"/>
          </a:xfrm>
        </p:spPr>
        <p:txBody>
          <a:bodyPr/>
          <a:lstStyle/>
          <a:p>
            <a:pPr algn="ctr"/>
            <a:r>
              <a:rPr lang="en-US" dirty="0">
                <a:solidFill>
                  <a:srgbClr val="FFFF00"/>
                </a:solidFill>
              </a:rPr>
              <a:t>exercises</a:t>
            </a:r>
          </a:p>
        </p:txBody>
      </p:sp>
      <p:sp>
        <p:nvSpPr>
          <p:cNvPr id="3" name="Content Placeholder 2"/>
          <p:cNvSpPr>
            <a:spLocks noGrp="1"/>
          </p:cNvSpPr>
          <p:nvPr>
            <p:ph idx="1"/>
          </p:nvPr>
        </p:nvSpPr>
        <p:spPr>
          <a:xfrm>
            <a:off x="594359" y="1291884"/>
            <a:ext cx="7955280" cy="5097193"/>
          </a:xfrm>
        </p:spPr>
        <p:txBody>
          <a:bodyPr>
            <a:normAutofit fontScale="92500" lnSpcReduction="20000"/>
          </a:bodyPr>
          <a:lstStyle/>
          <a:p>
            <a:pPr marL="0" indent="0">
              <a:buNone/>
            </a:pPr>
            <a:r>
              <a:rPr lang="en-US" dirty="0">
                <a:solidFill>
                  <a:srgbClr val="FFFF00"/>
                </a:solidFill>
              </a:rPr>
              <a:t>Lookup what account(s) were used to purchase an asset from PO 413607?</a:t>
            </a:r>
          </a:p>
          <a:p>
            <a:r>
              <a:rPr lang="en-US" dirty="0"/>
              <a:t>5378110-8240 &amp; 1313478-8210</a:t>
            </a:r>
          </a:p>
          <a:p>
            <a:pPr marL="0" indent="0">
              <a:buNone/>
            </a:pPr>
            <a:r>
              <a:rPr lang="en-US" dirty="0">
                <a:solidFill>
                  <a:srgbClr val="FFFF00"/>
                </a:solidFill>
              </a:rPr>
              <a:t>How much did each account pay?</a:t>
            </a:r>
          </a:p>
          <a:p>
            <a:r>
              <a:rPr lang="en-US" dirty="0"/>
              <a:t>$12,836.62 (53) &amp; $371.14 (13)</a:t>
            </a:r>
          </a:p>
          <a:p>
            <a:pPr marL="0" indent="0">
              <a:buNone/>
            </a:pPr>
            <a:r>
              <a:rPr lang="en-US" dirty="0">
                <a:solidFill>
                  <a:srgbClr val="FFFF00"/>
                </a:solidFill>
              </a:rPr>
              <a:t>What is the asset number?</a:t>
            </a:r>
          </a:p>
          <a:p>
            <a:r>
              <a:rPr lang="en-US" dirty="0"/>
              <a:t>506836</a:t>
            </a:r>
            <a:endParaRPr lang="en-US" dirty="0">
              <a:solidFill>
                <a:srgbClr val="FFFF00"/>
              </a:solidFill>
            </a:endParaRPr>
          </a:p>
          <a:p>
            <a:pPr marL="0" indent="0">
              <a:buNone/>
            </a:pPr>
            <a:r>
              <a:rPr lang="en-US" dirty="0">
                <a:solidFill>
                  <a:srgbClr val="FFFF00"/>
                </a:solidFill>
              </a:rPr>
              <a:t>How many “Active” assets are on account 1581340?</a:t>
            </a:r>
          </a:p>
          <a:p>
            <a:r>
              <a:rPr lang="en-US" dirty="0"/>
              <a:t>8 (active/watch for duplicate asset numbers and payment GEC’s zeroing out an account payment).  The Asset Payment look up brings up all account postings on the asset, so an asset may have multiple postings on an account due to GEC’s etc. </a:t>
            </a:r>
          </a:p>
          <a:p>
            <a:pPr marL="0" indent="0">
              <a:buNone/>
            </a:pPr>
            <a:r>
              <a:rPr lang="en-US" dirty="0">
                <a:solidFill>
                  <a:srgbClr val="FFFF00"/>
                </a:solidFill>
              </a:rPr>
              <a:t>How many assets did Department (Organization Code) 6030 purchase from in service date 07/01/2015 to in service date 07/31/2015?</a:t>
            </a:r>
          </a:p>
          <a:p>
            <a:r>
              <a:rPr lang="en-US" dirty="0"/>
              <a:t>5 (watch for duplicate asset numbers)</a:t>
            </a:r>
          </a:p>
          <a:p>
            <a:endParaRPr lang="en-US" dirty="0"/>
          </a:p>
        </p:txBody>
      </p:sp>
    </p:spTree>
    <p:extLst>
      <p:ext uri="{BB962C8B-B14F-4D97-AF65-F5344CB8AC3E}">
        <p14:creationId xmlns:p14="http://schemas.microsoft.com/office/powerpoint/2010/main" val="42310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4DB02-EB40-435D-8F73-8685D4862728}"/>
              </a:ext>
            </a:extLst>
          </p:cNvPr>
          <p:cNvPicPr>
            <a:picLocks noChangeAspect="1"/>
          </p:cNvPicPr>
          <p:nvPr/>
        </p:nvPicPr>
        <p:blipFill>
          <a:blip r:embed="rId3"/>
          <a:stretch>
            <a:fillRect/>
          </a:stretch>
        </p:blipFill>
        <p:spPr>
          <a:xfrm>
            <a:off x="589722" y="1164090"/>
            <a:ext cx="8203268" cy="4945899"/>
          </a:xfrm>
          <a:prstGeom prst="rect">
            <a:avLst/>
          </a:prstGeom>
        </p:spPr>
      </p:pic>
      <p:cxnSp>
        <p:nvCxnSpPr>
          <p:cNvPr id="13" name="Straight Arrow Connector 12">
            <a:extLst>
              <a:ext uri="{FF2B5EF4-FFF2-40B4-BE49-F238E27FC236}">
                <a16:creationId xmlns:a16="http://schemas.microsoft.com/office/drawing/2014/main" id="{E314ECE2-B483-4F2D-A571-244503AD1AB0}"/>
              </a:ext>
            </a:extLst>
          </p:cNvPr>
          <p:cNvCxnSpPr/>
          <p:nvPr/>
        </p:nvCxnSpPr>
        <p:spPr>
          <a:xfrm flipH="1">
            <a:off x="3928463" y="2800932"/>
            <a:ext cx="564092" cy="2208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F8F0E2-FD03-4249-8115-97C663700B91}"/>
              </a:ext>
            </a:extLst>
          </p:cNvPr>
          <p:cNvCxnSpPr/>
          <p:nvPr/>
        </p:nvCxnSpPr>
        <p:spPr>
          <a:xfrm flipH="1">
            <a:off x="3703061" y="2966052"/>
            <a:ext cx="564092" cy="2208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4B03AFF-3B5E-4C49-AF85-F9FE6F1C9E2E}"/>
              </a:ext>
            </a:extLst>
          </p:cNvPr>
          <p:cNvPicPr>
            <a:picLocks noChangeAspect="1"/>
          </p:cNvPicPr>
          <p:nvPr/>
        </p:nvPicPr>
        <p:blipFill>
          <a:blip r:embed="rId4"/>
          <a:stretch>
            <a:fillRect/>
          </a:stretch>
        </p:blipFill>
        <p:spPr>
          <a:xfrm>
            <a:off x="589722" y="1164090"/>
            <a:ext cx="8210363" cy="4945899"/>
          </a:xfrm>
          <a:prstGeom prst="rect">
            <a:avLst/>
          </a:prstGeom>
        </p:spPr>
      </p:pic>
      <p:sp>
        <p:nvSpPr>
          <p:cNvPr id="2" name="Title 1"/>
          <p:cNvSpPr>
            <a:spLocks noGrp="1"/>
          </p:cNvSpPr>
          <p:nvPr>
            <p:ph type="title"/>
          </p:nvPr>
        </p:nvSpPr>
        <p:spPr>
          <a:xfrm>
            <a:off x="1232565" y="350711"/>
            <a:ext cx="6916615" cy="648259"/>
          </a:xfrm>
        </p:spPr>
        <p:txBody>
          <a:bodyPr>
            <a:normAutofit fontScale="90000"/>
          </a:bodyPr>
          <a:lstStyle/>
          <a:p>
            <a:pPr algn="l"/>
            <a:r>
              <a:rPr lang="en-US" sz="3200" dirty="0">
                <a:solidFill>
                  <a:srgbClr val="FFFF00"/>
                </a:solidFill>
              </a:rPr>
              <a:t>FINANCIAL PROCESSING DOCUMENTS</a:t>
            </a:r>
          </a:p>
        </p:txBody>
      </p:sp>
      <p:sp>
        <p:nvSpPr>
          <p:cNvPr id="8" name="Oval 7">
            <a:extLst>
              <a:ext uri="{FF2B5EF4-FFF2-40B4-BE49-F238E27FC236}">
                <a16:creationId xmlns:a16="http://schemas.microsoft.com/office/drawing/2014/main" id="{CE8FB677-B89E-4056-B425-58F13CAD252E}"/>
              </a:ext>
            </a:extLst>
          </p:cNvPr>
          <p:cNvSpPr/>
          <p:nvPr/>
        </p:nvSpPr>
        <p:spPr>
          <a:xfrm>
            <a:off x="582628" y="2354782"/>
            <a:ext cx="590717" cy="1881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68837E2-52ED-4C35-AC54-59B5E664CC46}"/>
              </a:ext>
            </a:extLst>
          </p:cNvPr>
          <p:cNvSpPr txBox="1"/>
          <p:nvPr/>
        </p:nvSpPr>
        <p:spPr>
          <a:xfrm>
            <a:off x="519670" y="6136333"/>
            <a:ext cx="8624330" cy="604332"/>
          </a:xfrm>
          <a:prstGeom prst="rect">
            <a:avLst/>
          </a:prstGeom>
          <a:noFill/>
        </p:spPr>
        <p:txBody>
          <a:bodyPr wrap="square" rtlCol="0">
            <a:noAutofit/>
          </a:bodyPr>
          <a:lstStyle/>
          <a:p>
            <a:r>
              <a:rPr lang="en-US" dirty="0">
                <a:solidFill>
                  <a:srgbClr val="00B050"/>
                </a:solidFill>
              </a:rPr>
              <a:t>You will find the General Error Correction document and the Distribution of Income and Expense document.</a:t>
            </a:r>
          </a:p>
          <a:p>
            <a:endParaRPr lang="en-US" dirty="0">
              <a:solidFill>
                <a:srgbClr val="00B050"/>
              </a:solidFill>
            </a:endParaRPr>
          </a:p>
        </p:txBody>
      </p:sp>
    </p:spTree>
    <p:extLst>
      <p:ext uri="{BB962C8B-B14F-4D97-AF65-F5344CB8AC3E}">
        <p14:creationId xmlns:p14="http://schemas.microsoft.com/office/powerpoint/2010/main" val="33479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C342F-5010-4FBA-9B48-B79DD6AF775D}"/>
              </a:ext>
            </a:extLst>
          </p:cNvPr>
          <p:cNvPicPr>
            <a:picLocks noChangeAspect="1"/>
          </p:cNvPicPr>
          <p:nvPr/>
        </p:nvPicPr>
        <p:blipFill>
          <a:blip r:embed="rId3"/>
          <a:stretch>
            <a:fillRect/>
          </a:stretch>
        </p:blipFill>
        <p:spPr>
          <a:xfrm>
            <a:off x="1768010" y="1992733"/>
            <a:ext cx="5373112" cy="3244090"/>
          </a:xfrm>
          <a:prstGeom prst="rect">
            <a:avLst/>
          </a:prstGeom>
        </p:spPr>
      </p:pic>
      <p:sp>
        <p:nvSpPr>
          <p:cNvPr id="9" name="TextBox 8"/>
          <p:cNvSpPr txBox="1"/>
          <p:nvPr/>
        </p:nvSpPr>
        <p:spPr>
          <a:xfrm>
            <a:off x="506642" y="1472863"/>
            <a:ext cx="4785549" cy="370956"/>
          </a:xfrm>
          <a:prstGeom prst="rect">
            <a:avLst/>
          </a:prstGeom>
          <a:noFill/>
        </p:spPr>
        <p:txBody>
          <a:bodyPr wrap="square" rtlCol="0">
            <a:noAutofit/>
          </a:bodyPr>
          <a:lstStyle/>
          <a:p>
            <a:r>
              <a:rPr lang="en-US" dirty="0">
                <a:solidFill>
                  <a:srgbClr val="00B050"/>
                </a:solidFill>
              </a:rPr>
              <a:t>Cap to Cap will modify an existing asset.</a:t>
            </a:r>
          </a:p>
          <a:p>
            <a:endParaRPr lang="en-US" dirty="0">
              <a:solidFill>
                <a:srgbClr val="00B050"/>
              </a:solidFill>
            </a:endParaRPr>
          </a:p>
        </p:txBody>
      </p:sp>
      <p:cxnSp>
        <p:nvCxnSpPr>
          <p:cNvPr id="12" name="Straight Arrow Connector 11"/>
          <p:cNvCxnSpPr>
            <a:cxnSpLocks/>
          </p:cNvCxnSpPr>
          <p:nvPr/>
        </p:nvCxnSpPr>
        <p:spPr>
          <a:xfrm flipH="1" flipV="1">
            <a:off x="3819441" y="3317735"/>
            <a:ext cx="719389" cy="235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83927" y="5322862"/>
            <a:ext cx="6269906" cy="648259"/>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solidFill>
                  <a:srgbClr val="00B050"/>
                </a:solidFill>
              </a:rPr>
              <a:t>Click on: </a:t>
            </a:r>
            <a:r>
              <a:rPr lang="en-US" sz="3200" cap="none" dirty="0"/>
              <a:t>General Error Correction</a:t>
            </a:r>
          </a:p>
        </p:txBody>
      </p:sp>
      <p:sp>
        <p:nvSpPr>
          <p:cNvPr id="8" name="Title 1"/>
          <p:cNvSpPr txBox="1">
            <a:spLocks/>
          </p:cNvSpPr>
          <p:nvPr/>
        </p:nvSpPr>
        <p:spPr>
          <a:xfrm>
            <a:off x="657266" y="82460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error correction document</a:t>
            </a:r>
          </a:p>
        </p:txBody>
      </p:sp>
    </p:spTree>
    <p:extLst>
      <p:ext uri="{BB962C8B-B14F-4D97-AF65-F5344CB8AC3E}">
        <p14:creationId xmlns:p14="http://schemas.microsoft.com/office/powerpoint/2010/main" val="21829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18BA7-13C5-4B87-A043-37179E25E737}"/>
              </a:ext>
            </a:extLst>
          </p:cNvPr>
          <p:cNvPicPr>
            <a:picLocks noChangeAspect="1"/>
          </p:cNvPicPr>
          <p:nvPr/>
        </p:nvPicPr>
        <p:blipFill>
          <a:blip r:embed="rId3"/>
          <a:stretch>
            <a:fillRect/>
          </a:stretch>
        </p:blipFill>
        <p:spPr>
          <a:xfrm>
            <a:off x="1209914" y="2153701"/>
            <a:ext cx="6501796" cy="3934316"/>
          </a:xfrm>
          <a:prstGeom prst="rect">
            <a:avLst/>
          </a:prstGeom>
        </p:spPr>
      </p:pic>
      <p:pic>
        <p:nvPicPr>
          <p:cNvPr id="8" name="Picture 7">
            <a:extLst>
              <a:ext uri="{FF2B5EF4-FFF2-40B4-BE49-F238E27FC236}">
                <a16:creationId xmlns:a16="http://schemas.microsoft.com/office/drawing/2014/main" id="{BE296060-18C0-4AAA-8A89-D795F09DB976}"/>
              </a:ext>
            </a:extLst>
          </p:cNvPr>
          <p:cNvPicPr>
            <a:picLocks noChangeAspect="1"/>
          </p:cNvPicPr>
          <p:nvPr/>
        </p:nvPicPr>
        <p:blipFill>
          <a:blip r:embed="rId4"/>
          <a:stretch>
            <a:fillRect/>
          </a:stretch>
        </p:blipFill>
        <p:spPr>
          <a:xfrm>
            <a:off x="1209914" y="2182199"/>
            <a:ext cx="6501797" cy="3905818"/>
          </a:xfrm>
          <a:prstGeom prst="rect">
            <a:avLst/>
          </a:prstGeom>
        </p:spPr>
      </p:pic>
      <p:sp>
        <p:nvSpPr>
          <p:cNvPr id="7" name="Title 1"/>
          <p:cNvSpPr txBox="1">
            <a:spLocks/>
          </p:cNvSpPr>
          <p:nvPr/>
        </p:nvSpPr>
        <p:spPr>
          <a:xfrm>
            <a:off x="657266" y="82460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error correction document</a:t>
            </a:r>
          </a:p>
        </p:txBody>
      </p:sp>
      <p:sp>
        <p:nvSpPr>
          <p:cNvPr id="10" name="Oval 9">
            <a:extLst>
              <a:ext uri="{FF2B5EF4-FFF2-40B4-BE49-F238E27FC236}">
                <a16:creationId xmlns:a16="http://schemas.microsoft.com/office/drawing/2014/main" id="{34A3236B-BEDA-4210-A026-CB28D8062BFC}"/>
              </a:ext>
            </a:extLst>
          </p:cNvPr>
          <p:cNvSpPr/>
          <p:nvPr/>
        </p:nvSpPr>
        <p:spPr>
          <a:xfrm>
            <a:off x="7093612" y="2994053"/>
            <a:ext cx="532189" cy="234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6E4586-4B9B-4195-BF8B-E10D077C474F}"/>
              </a:ext>
            </a:extLst>
          </p:cNvPr>
          <p:cNvSpPr txBox="1"/>
          <p:nvPr/>
        </p:nvSpPr>
        <p:spPr>
          <a:xfrm>
            <a:off x="657265" y="1428076"/>
            <a:ext cx="7709899" cy="648259"/>
          </a:xfrm>
          <a:prstGeom prst="rect">
            <a:avLst/>
          </a:prstGeom>
          <a:noFill/>
        </p:spPr>
        <p:txBody>
          <a:bodyPr wrap="square" rtlCol="0">
            <a:noAutofit/>
          </a:bodyPr>
          <a:lstStyle/>
          <a:p>
            <a:r>
              <a:rPr lang="en-US" dirty="0">
                <a:solidFill>
                  <a:srgbClr val="00B050"/>
                </a:solidFill>
              </a:rPr>
              <a:t>The GEC document will be brought up.</a:t>
            </a:r>
          </a:p>
          <a:p>
            <a:r>
              <a:rPr lang="en-US" dirty="0">
                <a:solidFill>
                  <a:srgbClr val="00B050"/>
                </a:solidFill>
              </a:rPr>
              <a:t>Click on the “COLLAPSE ALL” button.</a:t>
            </a:r>
          </a:p>
          <a:p>
            <a:endParaRPr lang="en-US" dirty="0">
              <a:solidFill>
                <a:srgbClr val="00B050"/>
              </a:solidFill>
            </a:endParaRPr>
          </a:p>
        </p:txBody>
      </p:sp>
    </p:spTree>
    <p:extLst>
      <p:ext uri="{BB962C8B-B14F-4D97-AF65-F5344CB8AC3E}">
        <p14:creationId xmlns:p14="http://schemas.microsoft.com/office/powerpoint/2010/main" val="17600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6635" y="1457084"/>
            <a:ext cx="6815744" cy="4926409"/>
          </a:xfrm>
          <a:prstGeom prst="rect">
            <a:avLst/>
          </a:prstGeom>
        </p:spPr>
      </p:pic>
      <p:sp>
        <p:nvSpPr>
          <p:cNvPr id="3" name="TextBox 2"/>
          <p:cNvSpPr txBox="1"/>
          <p:nvPr/>
        </p:nvSpPr>
        <p:spPr>
          <a:xfrm>
            <a:off x="1759399" y="458794"/>
            <a:ext cx="5633357" cy="600164"/>
          </a:xfrm>
          <a:prstGeom prst="rect">
            <a:avLst/>
          </a:prstGeom>
          <a:noFill/>
        </p:spPr>
        <p:txBody>
          <a:bodyPr wrap="square" rtlCol="0">
            <a:spAutoFit/>
          </a:bodyPr>
          <a:lstStyle/>
          <a:p>
            <a:pPr algn="ctr"/>
            <a:r>
              <a:rPr lang="en-US" sz="3300" dirty="0">
                <a:solidFill>
                  <a:srgbClr val="FFFF00"/>
                </a:solidFill>
              </a:rPr>
              <a:t>Click into the Training Site</a:t>
            </a:r>
          </a:p>
        </p:txBody>
      </p:sp>
      <p:sp>
        <p:nvSpPr>
          <p:cNvPr id="7" name="Title 6"/>
          <p:cNvSpPr txBox="1">
            <a:spLocks/>
          </p:cNvSpPr>
          <p:nvPr/>
        </p:nvSpPr>
        <p:spPr>
          <a:xfrm>
            <a:off x="740658" y="1020714"/>
            <a:ext cx="7670840" cy="960668"/>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1650" dirty="0">
                <a:solidFill>
                  <a:schemeClr val="accent1">
                    <a:lumMod val="60000"/>
                    <a:lumOff val="40000"/>
                  </a:schemeClr>
                </a:solidFill>
              </a:rPr>
              <a:t> </a:t>
            </a:r>
            <a:br>
              <a:rPr lang="en-US" sz="1650" dirty="0"/>
            </a:br>
            <a:endParaRPr lang="en-US" sz="1650" dirty="0"/>
          </a:p>
        </p:txBody>
      </p:sp>
      <p:cxnSp>
        <p:nvCxnSpPr>
          <p:cNvPr id="10" name="Straight Arrow Connector 9"/>
          <p:cNvCxnSpPr/>
          <p:nvPr/>
        </p:nvCxnSpPr>
        <p:spPr>
          <a:xfrm flipH="1">
            <a:off x="7555124" y="5195087"/>
            <a:ext cx="399363" cy="1688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1286635" y="2505059"/>
            <a:ext cx="6919322" cy="2690028"/>
          </a:xfrm>
          <a:prstGeom prst="rect">
            <a:avLst/>
          </a:prstGeom>
        </p:spPr>
      </p:pic>
      <p:cxnSp>
        <p:nvCxnSpPr>
          <p:cNvPr id="13" name="Straight Arrow Connector 12"/>
          <p:cNvCxnSpPr/>
          <p:nvPr/>
        </p:nvCxnSpPr>
        <p:spPr>
          <a:xfrm flipH="1">
            <a:off x="2971399" y="3751477"/>
            <a:ext cx="399363" cy="1688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661823" y="3593990"/>
            <a:ext cx="604300" cy="15748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73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72ACE-E500-46DA-A336-6C90981005EA}"/>
              </a:ext>
            </a:extLst>
          </p:cNvPr>
          <p:cNvPicPr>
            <a:picLocks noChangeAspect="1"/>
          </p:cNvPicPr>
          <p:nvPr/>
        </p:nvPicPr>
        <p:blipFill>
          <a:blip r:embed="rId3"/>
          <a:stretch>
            <a:fillRect/>
          </a:stretch>
        </p:blipFill>
        <p:spPr>
          <a:xfrm>
            <a:off x="1258966" y="2067416"/>
            <a:ext cx="6626068" cy="2316685"/>
          </a:xfrm>
          <a:prstGeom prst="rect">
            <a:avLst/>
          </a:prstGeom>
        </p:spPr>
      </p:pic>
      <p:cxnSp>
        <p:nvCxnSpPr>
          <p:cNvPr id="14" name="Straight Arrow Connector 13">
            <a:extLst>
              <a:ext uri="{FF2B5EF4-FFF2-40B4-BE49-F238E27FC236}">
                <a16:creationId xmlns:a16="http://schemas.microsoft.com/office/drawing/2014/main" id="{F123ECC4-C0FA-4C68-81BA-FF1BB469D46C}"/>
              </a:ext>
            </a:extLst>
          </p:cNvPr>
          <p:cNvCxnSpPr/>
          <p:nvPr/>
        </p:nvCxnSpPr>
        <p:spPr>
          <a:xfrm flipH="1">
            <a:off x="3487832" y="362278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F80C1C-531F-4D91-B0D4-3774CA1639E3}"/>
              </a:ext>
            </a:extLst>
          </p:cNvPr>
          <p:cNvCxnSpPr/>
          <p:nvPr/>
        </p:nvCxnSpPr>
        <p:spPr>
          <a:xfrm flipH="1">
            <a:off x="6318890" y="3472680"/>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1F3326-8201-46C0-B7CE-19544E2E55F2}"/>
              </a:ext>
            </a:extLst>
          </p:cNvPr>
          <p:cNvCxnSpPr/>
          <p:nvPr/>
        </p:nvCxnSpPr>
        <p:spPr>
          <a:xfrm flipH="1">
            <a:off x="3365298" y="3467934"/>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05C81B2-DEDC-4C7D-8C39-39AA63BDED2A}"/>
              </a:ext>
            </a:extLst>
          </p:cNvPr>
          <p:cNvPicPr>
            <a:picLocks noChangeAspect="1"/>
          </p:cNvPicPr>
          <p:nvPr/>
        </p:nvPicPr>
        <p:blipFill>
          <a:blip r:embed="rId4"/>
          <a:stretch>
            <a:fillRect/>
          </a:stretch>
        </p:blipFill>
        <p:spPr>
          <a:xfrm>
            <a:off x="1722805" y="1926344"/>
            <a:ext cx="5891414" cy="3564966"/>
          </a:xfrm>
          <a:prstGeom prst="rect">
            <a:avLst/>
          </a:prstGeom>
        </p:spPr>
      </p:pic>
      <p:sp>
        <p:nvSpPr>
          <p:cNvPr id="2" name="Title 1"/>
          <p:cNvSpPr>
            <a:spLocks noGrp="1"/>
          </p:cNvSpPr>
          <p:nvPr>
            <p:ph type="title"/>
          </p:nvPr>
        </p:nvSpPr>
        <p:spPr>
          <a:xfrm>
            <a:off x="1066587" y="792493"/>
            <a:ext cx="6881446" cy="854133"/>
          </a:xfrm>
        </p:spPr>
        <p:txBody>
          <a:bodyPr/>
          <a:lstStyle/>
          <a:p>
            <a:pPr algn="l"/>
            <a:r>
              <a:rPr lang="en-US" dirty="0">
                <a:solidFill>
                  <a:srgbClr val="FFFF00"/>
                </a:solidFill>
              </a:rPr>
              <a:t>Document Overview tab</a:t>
            </a:r>
          </a:p>
        </p:txBody>
      </p:sp>
      <p:sp>
        <p:nvSpPr>
          <p:cNvPr id="7" name="TextBox 6"/>
          <p:cNvSpPr txBox="1"/>
          <p:nvPr/>
        </p:nvSpPr>
        <p:spPr>
          <a:xfrm>
            <a:off x="193025" y="5531753"/>
            <a:ext cx="8950975" cy="646331"/>
          </a:xfrm>
          <a:prstGeom prst="rect">
            <a:avLst/>
          </a:prstGeom>
          <a:noFill/>
        </p:spPr>
        <p:txBody>
          <a:bodyPr wrap="square" rtlCol="0">
            <a:spAutoFit/>
          </a:bodyPr>
          <a:lstStyle/>
          <a:p>
            <a:r>
              <a:rPr lang="en-US" dirty="0"/>
              <a:t>The Document Overview Tab provides a place for the description, explanation (reason for the document), and the organization document number.</a:t>
            </a:r>
          </a:p>
        </p:txBody>
      </p:sp>
      <p:sp>
        <p:nvSpPr>
          <p:cNvPr id="10" name="TextBox 9"/>
          <p:cNvSpPr txBox="1"/>
          <p:nvPr/>
        </p:nvSpPr>
        <p:spPr>
          <a:xfrm>
            <a:off x="187483" y="1512725"/>
            <a:ext cx="8754216" cy="369332"/>
          </a:xfrm>
          <a:prstGeom prst="rect">
            <a:avLst/>
          </a:prstGeom>
          <a:noFill/>
        </p:spPr>
        <p:txBody>
          <a:bodyPr wrap="square" rtlCol="0">
            <a:spAutoFit/>
          </a:bodyPr>
          <a:lstStyle/>
          <a:p>
            <a:r>
              <a:rPr lang="en-US" dirty="0">
                <a:solidFill>
                  <a:srgbClr val="00B050"/>
                </a:solidFill>
              </a:rPr>
              <a:t>Click on the arrow for the DOCUMENT OVERVIEW tab.</a:t>
            </a:r>
            <a:endParaRPr lang="en-US" dirty="0"/>
          </a:p>
        </p:txBody>
      </p:sp>
      <p:cxnSp>
        <p:nvCxnSpPr>
          <p:cNvPr id="11" name="Straight Arrow Connector 10">
            <a:extLst>
              <a:ext uri="{FF2B5EF4-FFF2-40B4-BE49-F238E27FC236}">
                <a16:creationId xmlns:a16="http://schemas.microsoft.com/office/drawing/2014/main" id="{219B6B4E-56A3-408D-BE61-D3801D0B72A4}"/>
              </a:ext>
            </a:extLst>
          </p:cNvPr>
          <p:cNvCxnSpPr>
            <a:cxnSpLocks/>
          </p:cNvCxnSpPr>
          <p:nvPr/>
        </p:nvCxnSpPr>
        <p:spPr>
          <a:xfrm flipH="1">
            <a:off x="7510060" y="2765420"/>
            <a:ext cx="437973" cy="227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8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C4DB66-E109-4048-86DB-F5C42C2A4721}"/>
              </a:ext>
            </a:extLst>
          </p:cNvPr>
          <p:cNvPicPr>
            <a:picLocks noChangeAspect="1"/>
          </p:cNvPicPr>
          <p:nvPr/>
        </p:nvPicPr>
        <p:blipFill>
          <a:blip r:embed="rId2"/>
          <a:stretch>
            <a:fillRect/>
          </a:stretch>
        </p:blipFill>
        <p:spPr>
          <a:xfrm>
            <a:off x="1258966" y="1750721"/>
            <a:ext cx="6626068" cy="2316685"/>
          </a:xfrm>
          <a:prstGeom prst="rect">
            <a:avLst/>
          </a:prstGeom>
        </p:spPr>
      </p:pic>
      <p:sp>
        <p:nvSpPr>
          <p:cNvPr id="4" name="Content Placeholder 2"/>
          <p:cNvSpPr>
            <a:spLocks noGrp="1"/>
          </p:cNvSpPr>
          <p:nvPr>
            <p:ph idx="1"/>
          </p:nvPr>
        </p:nvSpPr>
        <p:spPr>
          <a:xfrm>
            <a:off x="207569" y="4416157"/>
            <a:ext cx="8599482" cy="2049085"/>
          </a:xfrm>
        </p:spPr>
        <p:txBody>
          <a:bodyPr>
            <a:normAutofit/>
          </a:bodyPr>
          <a:lstStyle/>
          <a:p>
            <a:pPr marL="0" indent="0">
              <a:buNone/>
            </a:pPr>
            <a:r>
              <a:rPr lang="en-US" dirty="0">
                <a:solidFill>
                  <a:srgbClr val="FFFF00"/>
                </a:solidFill>
              </a:rPr>
              <a:t>Description:</a:t>
            </a:r>
            <a:r>
              <a:rPr lang="en-US" dirty="0"/>
              <a:t>  Enter “Test”.</a:t>
            </a:r>
          </a:p>
          <a:p>
            <a:pPr marL="0" indent="0">
              <a:buNone/>
            </a:pPr>
            <a:r>
              <a:rPr lang="en-US" dirty="0">
                <a:solidFill>
                  <a:srgbClr val="FFFF00"/>
                </a:solidFill>
              </a:rPr>
              <a:t>Explanation:</a:t>
            </a:r>
            <a:r>
              <a:rPr lang="en-US" dirty="0"/>
              <a:t>  Enter any necessary information (i.e. Funding Change)</a:t>
            </a:r>
          </a:p>
          <a:p>
            <a:pPr marL="0" indent="0">
              <a:buNone/>
            </a:pPr>
            <a:r>
              <a:rPr lang="en-US" dirty="0">
                <a:solidFill>
                  <a:srgbClr val="FFFF00"/>
                </a:solidFill>
              </a:rPr>
              <a:t>Organization Document Number: </a:t>
            </a:r>
            <a:r>
              <a:rPr lang="en-US" dirty="0"/>
              <a:t>Enter the PO number 527965</a:t>
            </a:r>
          </a:p>
          <a:p>
            <a:pPr marL="0" indent="0">
              <a:buNone/>
            </a:pPr>
            <a:endParaRPr lang="en-US" dirty="0"/>
          </a:p>
          <a:p>
            <a:pPr marL="0" indent="0">
              <a:buNone/>
            </a:pPr>
            <a:endParaRPr lang="en-US" dirty="0">
              <a:solidFill>
                <a:srgbClr val="00B050"/>
              </a:solidFill>
            </a:endParaRPr>
          </a:p>
          <a:p>
            <a:pPr marL="0" indent="0">
              <a:buNone/>
            </a:pPr>
            <a:endParaRPr lang="en-US" dirty="0">
              <a:solidFill>
                <a:srgbClr val="00B050"/>
              </a:solidFill>
            </a:endParaRPr>
          </a:p>
          <a:p>
            <a:pPr marL="0" indent="0">
              <a:buNone/>
            </a:pPr>
            <a:endParaRPr lang="en-US" dirty="0"/>
          </a:p>
        </p:txBody>
      </p:sp>
      <p:cxnSp>
        <p:nvCxnSpPr>
          <p:cNvPr id="5" name="Straight Arrow Connector 4"/>
          <p:cNvCxnSpPr/>
          <p:nvPr/>
        </p:nvCxnSpPr>
        <p:spPr>
          <a:xfrm flipH="1">
            <a:off x="3273801" y="3150231"/>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6330249" y="3141403"/>
            <a:ext cx="418509" cy="215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430055" y="3513096"/>
            <a:ext cx="433754" cy="126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66587" y="792493"/>
            <a:ext cx="6881446" cy="854133"/>
          </a:xfrm>
        </p:spPr>
        <p:txBody>
          <a:bodyPr/>
          <a:lstStyle/>
          <a:p>
            <a:pPr algn="l"/>
            <a:r>
              <a:rPr lang="en-US" dirty="0">
                <a:solidFill>
                  <a:srgbClr val="FFFF00"/>
                </a:solidFill>
              </a:rPr>
              <a:t>Document Overview tab</a:t>
            </a:r>
          </a:p>
        </p:txBody>
      </p:sp>
    </p:spTree>
    <p:extLst>
      <p:ext uri="{BB962C8B-B14F-4D97-AF65-F5344CB8AC3E}">
        <p14:creationId xmlns:p14="http://schemas.microsoft.com/office/powerpoint/2010/main" val="7585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051" y="474106"/>
            <a:ext cx="5847227" cy="783364"/>
          </a:xfrm>
        </p:spPr>
        <p:txBody>
          <a:bodyPr>
            <a:normAutofit fontScale="90000"/>
          </a:bodyPr>
          <a:lstStyle/>
          <a:p>
            <a:pPr algn="l"/>
            <a:r>
              <a:rPr lang="en-US" dirty="0">
                <a:solidFill>
                  <a:srgbClr val="FFFF00"/>
                </a:solidFill>
              </a:rPr>
              <a:t>Accounting Lines TAB</a:t>
            </a:r>
          </a:p>
        </p:txBody>
      </p:sp>
      <p:sp>
        <p:nvSpPr>
          <p:cNvPr id="29" name="TextBox 28"/>
          <p:cNvSpPr txBox="1"/>
          <p:nvPr/>
        </p:nvSpPr>
        <p:spPr>
          <a:xfrm>
            <a:off x="382048" y="5185031"/>
            <a:ext cx="8499231" cy="830997"/>
          </a:xfrm>
          <a:prstGeom prst="rect">
            <a:avLst/>
          </a:prstGeom>
          <a:noFill/>
        </p:spPr>
        <p:txBody>
          <a:bodyPr wrap="square" rtlCol="0">
            <a:spAutoFit/>
          </a:bodyPr>
          <a:lstStyle/>
          <a:p>
            <a:r>
              <a:rPr lang="en-US" sz="2400" dirty="0"/>
              <a:t>The Accounting Lines Tab is where you enter your credit (from/source) and debit (to/target) information.</a:t>
            </a:r>
          </a:p>
        </p:txBody>
      </p:sp>
      <p:pic>
        <p:nvPicPr>
          <p:cNvPr id="6" name="Picture 5">
            <a:extLst>
              <a:ext uri="{FF2B5EF4-FFF2-40B4-BE49-F238E27FC236}">
                <a16:creationId xmlns:a16="http://schemas.microsoft.com/office/drawing/2014/main" id="{9CD58BDE-8A5D-4F81-9289-8088D033668F}"/>
              </a:ext>
            </a:extLst>
          </p:cNvPr>
          <p:cNvPicPr>
            <a:picLocks noChangeAspect="1"/>
          </p:cNvPicPr>
          <p:nvPr/>
        </p:nvPicPr>
        <p:blipFill>
          <a:blip r:embed="rId3"/>
          <a:stretch>
            <a:fillRect/>
          </a:stretch>
        </p:blipFill>
        <p:spPr>
          <a:xfrm>
            <a:off x="634699" y="2548974"/>
            <a:ext cx="7993930" cy="1760052"/>
          </a:xfrm>
          <a:prstGeom prst="rect">
            <a:avLst/>
          </a:prstGeom>
        </p:spPr>
      </p:pic>
      <p:cxnSp>
        <p:nvCxnSpPr>
          <p:cNvPr id="8" name="Straight Arrow Connector 7">
            <a:extLst>
              <a:ext uri="{FF2B5EF4-FFF2-40B4-BE49-F238E27FC236}">
                <a16:creationId xmlns:a16="http://schemas.microsoft.com/office/drawing/2014/main" id="{5890D242-BA1A-4775-96A9-F3DD1311F1EC}"/>
              </a:ext>
            </a:extLst>
          </p:cNvPr>
          <p:cNvCxnSpPr>
            <a:cxnSpLocks/>
          </p:cNvCxnSpPr>
          <p:nvPr/>
        </p:nvCxnSpPr>
        <p:spPr>
          <a:xfrm flipH="1">
            <a:off x="1242701" y="2759384"/>
            <a:ext cx="586099" cy="149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B13164-D3E3-4728-8BCD-7E2093C5D1FC}"/>
              </a:ext>
            </a:extLst>
          </p:cNvPr>
          <p:cNvCxnSpPr/>
          <p:nvPr/>
        </p:nvCxnSpPr>
        <p:spPr>
          <a:xfrm flipH="1">
            <a:off x="1105859" y="3429000"/>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A4422B-DDE9-42E2-992E-D1A9A8F8B433}"/>
              </a:ext>
            </a:extLst>
          </p:cNvPr>
          <p:cNvPicPr>
            <a:picLocks noChangeAspect="1"/>
          </p:cNvPicPr>
          <p:nvPr/>
        </p:nvPicPr>
        <p:blipFill>
          <a:blip r:embed="rId3"/>
          <a:stretch>
            <a:fillRect/>
          </a:stretch>
        </p:blipFill>
        <p:spPr>
          <a:xfrm>
            <a:off x="648228" y="2951233"/>
            <a:ext cx="8132496" cy="1737487"/>
          </a:xfrm>
          <a:prstGeom prst="rect">
            <a:avLst/>
          </a:prstGeom>
        </p:spPr>
      </p:pic>
      <p:pic>
        <p:nvPicPr>
          <p:cNvPr id="4" name="Picture 3">
            <a:extLst>
              <a:ext uri="{FF2B5EF4-FFF2-40B4-BE49-F238E27FC236}">
                <a16:creationId xmlns:a16="http://schemas.microsoft.com/office/drawing/2014/main" id="{53ACAB73-B24C-41D2-AD16-9B0C5764D69E}"/>
              </a:ext>
            </a:extLst>
          </p:cNvPr>
          <p:cNvPicPr>
            <a:picLocks noChangeAspect="1"/>
          </p:cNvPicPr>
          <p:nvPr/>
        </p:nvPicPr>
        <p:blipFill>
          <a:blip r:embed="rId4"/>
          <a:stretch>
            <a:fillRect/>
          </a:stretch>
        </p:blipFill>
        <p:spPr>
          <a:xfrm>
            <a:off x="648228" y="4934138"/>
            <a:ext cx="8132496" cy="1435672"/>
          </a:xfrm>
          <a:prstGeom prst="rect">
            <a:avLst/>
          </a:prstGeom>
        </p:spPr>
      </p:pic>
      <p:sp>
        <p:nvSpPr>
          <p:cNvPr id="2" name="Title 1"/>
          <p:cNvSpPr>
            <a:spLocks noGrp="1"/>
          </p:cNvSpPr>
          <p:nvPr>
            <p:ph type="title"/>
          </p:nvPr>
        </p:nvSpPr>
        <p:spPr>
          <a:xfrm>
            <a:off x="1936397" y="488191"/>
            <a:ext cx="5556159" cy="783364"/>
          </a:xfrm>
        </p:spPr>
        <p:txBody>
          <a:bodyPr>
            <a:normAutofit fontScale="90000"/>
          </a:bodyPr>
          <a:lstStyle/>
          <a:p>
            <a:pPr algn="l"/>
            <a:r>
              <a:rPr lang="en-US" dirty="0">
                <a:solidFill>
                  <a:srgbClr val="FFFF00"/>
                </a:solidFill>
              </a:rPr>
              <a:t>Accounting Lines TAB</a:t>
            </a:r>
          </a:p>
        </p:txBody>
      </p:sp>
      <p:sp>
        <p:nvSpPr>
          <p:cNvPr id="29" name="TextBox 28"/>
          <p:cNvSpPr txBox="1"/>
          <p:nvPr/>
        </p:nvSpPr>
        <p:spPr>
          <a:xfrm>
            <a:off x="520428" y="1188254"/>
            <a:ext cx="8210964" cy="1323439"/>
          </a:xfrm>
          <a:prstGeom prst="rect">
            <a:avLst/>
          </a:prstGeom>
          <a:noFill/>
        </p:spPr>
        <p:txBody>
          <a:bodyPr wrap="square" rtlCol="0">
            <a:spAutoFit/>
          </a:bodyPr>
          <a:lstStyle/>
          <a:p>
            <a:r>
              <a:rPr lang="en-US" sz="2000" dirty="0"/>
              <a:t>When entering accounting lines, do not line item out separate amounts on identical accounts and object codes.</a:t>
            </a:r>
          </a:p>
          <a:p>
            <a:r>
              <a:rPr lang="en-US" sz="2000" dirty="0"/>
              <a:t>Instead, combine identical accounting lines into one line for the total amount.</a:t>
            </a:r>
          </a:p>
        </p:txBody>
      </p:sp>
      <p:sp>
        <p:nvSpPr>
          <p:cNvPr id="12" name="Oval 11"/>
          <p:cNvSpPr/>
          <p:nvPr/>
        </p:nvSpPr>
        <p:spPr>
          <a:xfrm>
            <a:off x="436065" y="3609371"/>
            <a:ext cx="8448989" cy="10932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575412" y="4385369"/>
            <a:ext cx="623088" cy="344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p:cNvSpPr/>
          <p:nvPr/>
        </p:nvSpPr>
        <p:spPr>
          <a:xfrm>
            <a:off x="528521" y="2415117"/>
            <a:ext cx="8295326" cy="2530965"/>
          </a:xfrm>
          <a:prstGeom prst="mathMultiply">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cxnSpLocks/>
          </p:cNvCxnSpPr>
          <p:nvPr/>
        </p:nvCxnSpPr>
        <p:spPr>
          <a:xfrm>
            <a:off x="956872" y="3774671"/>
            <a:ext cx="568717" cy="216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997111" y="4069495"/>
            <a:ext cx="528478" cy="203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656334" y="6161380"/>
            <a:ext cx="542166" cy="1618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12608" y="5620538"/>
            <a:ext cx="8472446" cy="8313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526A074C-EC88-49D7-ABD6-3CD8C8152067}"/>
              </a:ext>
            </a:extLst>
          </p:cNvPr>
          <p:cNvCxnSpPr>
            <a:cxnSpLocks/>
          </p:cNvCxnSpPr>
          <p:nvPr/>
        </p:nvCxnSpPr>
        <p:spPr>
          <a:xfrm>
            <a:off x="2494506" y="3830701"/>
            <a:ext cx="319353" cy="15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5C4328E-5B17-4D33-B168-2BAC98B12A45}"/>
              </a:ext>
            </a:extLst>
          </p:cNvPr>
          <p:cNvCxnSpPr>
            <a:cxnSpLocks/>
          </p:cNvCxnSpPr>
          <p:nvPr/>
        </p:nvCxnSpPr>
        <p:spPr>
          <a:xfrm>
            <a:off x="2494507" y="4113871"/>
            <a:ext cx="319353" cy="15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4B7F53-2FB8-4EE4-8EAD-01E9635A4D61}"/>
              </a:ext>
            </a:extLst>
          </p:cNvPr>
          <p:cNvCxnSpPr>
            <a:cxnSpLocks/>
          </p:cNvCxnSpPr>
          <p:nvPr/>
        </p:nvCxnSpPr>
        <p:spPr>
          <a:xfrm>
            <a:off x="5407102" y="3812186"/>
            <a:ext cx="319353" cy="15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52F1F8-2DCE-4640-BCCD-3F0416D37CE3}"/>
              </a:ext>
            </a:extLst>
          </p:cNvPr>
          <p:cNvCxnSpPr>
            <a:cxnSpLocks/>
          </p:cNvCxnSpPr>
          <p:nvPr/>
        </p:nvCxnSpPr>
        <p:spPr>
          <a:xfrm>
            <a:off x="5441544" y="4086053"/>
            <a:ext cx="319353" cy="15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45D1C44-A873-4C6A-8C78-829122E955E5}"/>
              </a:ext>
            </a:extLst>
          </p:cNvPr>
          <p:cNvCxnSpPr>
            <a:cxnSpLocks/>
          </p:cNvCxnSpPr>
          <p:nvPr/>
        </p:nvCxnSpPr>
        <p:spPr>
          <a:xfrm>
            <a:off x="442270" y="5830256"/>
            <a:ext cx="278421" cy="1409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5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8" grpId="0" animBg="1"/>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C09552-02DF-4D5A-9689-14DDFF4BCDDF}"/>
              </a:ext>
            </a:extLst>
          </p:cNvPr>
          <p:cNvPicPr>
            <a:picLocks noChangeAspect="1"/>
          </p:cNvPicPr>
          <p:nvPr/>
        </p:nvPicPr>
        <p:blipFill>
          <a:blip r:embed="rId3"/>
          <a:stretch>
            <a:fillRect/>
          </a:stretch>
        </p:blipFill>
        <p:spPr>
          <a:xfrm>
            <a:off x="323387" y="1707207"/>
            <a:ext cx="8497226" cy="1107725"/>
          </a:xfrm>
          <a:prstGeom prst="rect">
            <a:avLst/>
          </a:prstGeom>
        </p:spPr>
      </p:pic>
      <p:sp>
        <p:nvSpPr>
          <p:cNvPr id="2" name="Title 1"/>
          <p:cNvSpPr>
            <a:spLocks noGrp="1"/>
          </p:cNvSpPr>
          <p:nvPr>
            <p:ph type="title"/>
          </p:nvPr>
        </p:nvSpPr>
        <p:spPr>
          <a:xfrm>
            <a:off x="1743515" y="486589"/>
            <a:ext cx="5603625" cy="729147"/>
          </a:xfrm>
        </p:spPr>
        <p:txBody>
          <a:bodyPr>
            <a:normAutofit fontScale="90000"/>
          </a:bodyPr>
          <a:lstStyle/>
          <a:p>
            <a:pPr algn="l"/>
            <a:r>
              <a:rPr lang="en-US" dirty="0">
                <a:solidFill>
                  <a:srgbClr val="FFFF00"/>
                </a:solidFill>
              </a:rPr>
              <a:t>ACCOUNTING LINES TAB</a:t>
            </a:r>
          </a:p>
        </p:txBody>
      </p:sp>
      <p:sp>
        <p:nvSpPr>
          <p:cNvPr id="3" name="Content Placeholder 2"/>
          <p:cNvSpPr>
            <a:spLocks noGrp="1"/>
          </p:cNvSpPr>
          <p:nvPr>
            <p:ph idx="1"/>
          </p:nvPr>
        </p:nvSpPr>
        <p:spPr>
          <a:xfrm>
            <a:off x="479882" y="3263166"/>
            <a:ext cx="7271143" cy="2517914"/>
          </a:xfrm>
        </p:spPr>
        <p:txBody>
          <a:bodyPr>
            <a:normAutofit fontScale="77500" lnSpcReduction="20000"/>
          </a:bodyPr>
          <a:lstStyle/>
          <a:p>
            <a:pPr marL="0" indent="0">
              <a:buNone/>
            </a:pPr>
            <a:r>
              <a:rPr lang="en-US" dirty="0">
                <a:solidFill>
                  <a:srgbClr val="00B050"/>
                </a:solidFill>
              </a:rPr>
              <a:t>FROM/SOURCE:</a:t>
            </a:r>
          </a:p>
          <a:p>
            <a:pPr marL="0" indent="0">
              <a:buNone/>
            </a:pPr>
            <a:r>
              <a:rPr lang="en-US" dirty="0">
                <a:solidFill>
                  <a:srgbClr val="FFFF00"/>
                </a:solidFill>
              </a:rPr>
              <a:t>Account Number: </a:t>
            </a:r>
            <a:r>
              <a:rPr lang="en-US" dirty="0"/>
              <a:t>1337440</a:t>
            </a:r>
          </a:p>
          <a:p>
            <a:pPr marL="0" indent="0">
              <a:buNone/>
            </a:pPr>
            <a:r>
              <a:rPr lang="en-US" dirty="0">
                <a:solidFill>
                  <a:srgbClr val="FFFF00"/>
                </a:solidFill>
              </a:rPr>
              <a:t>Object: </a:t>
            </a:r>
            <a:r>
              <a:rPr lang="en-US" dirty="0"/>
              <a:t>8210 (cap)</a:t>
            </a:r>
          </a:p>
          <a:p>
            <a:pPr marL="0" indent="0">
              <a:buNone/>
            </a:pPr>
            <a:r>
              <a:rPr lang="en-US" dirty="0">
                <a:solidFill>
                  <a:srgbClr val="FFFF00"/>
                </a:solidFill>
              </a:rPr>
              <a:t>Amount: </a:t>
            </a:r>
            <a:r>
              <a:rPr lang="en-US" dirty="0"/>
              <a:t>$10,000</a:t>
            </a:r>
          </a:p>
          <a:p>
            <a:pPr marL="0" indent="0">
              <a:buNone/>
            </a:pPr>
            <a:r>
              <a:rPr lang="en-US" dirty="0">
                <a:solidFill>
                  <a:srgbClr val="FFFF00"/>
                </a:solidFill>
              </a:rPr>
              <a:t>Reference Origin Code (not listed on the DI): </a:t>
            </a:r>
            <a:r>
              <a:rPr lang="en-US" dirty="0"/>
              <a:t>01</a:t>
            </a:r>
          </a:p>
          <a:p>
            <a:pPr marL="0" indent="0">
              <a:buNone/>
            </a:pPr>
            <a:r>
              <a:rPr lang="en-US" dirty="0">
                <a:solidFill>
                  <a:srgbClr val="FFFF00"/>
                </a:solidFill>
              </a:rPr>
              <a:t>Reference Number (not listed on the DI): </a:t>
            </a:r>
            <a:r>
              <a:rPr lang="en-US" dirty="0"/>
              <a:t>527965 (PO Number)</a:t>
            </a:r>
          </a:p>
          <a:p>
            <a:pPr marL="0" indent="0">
              <a:buNone/>
            </a:pPr>
            <a:r>
              <a:rPr lang="en-US" dirty="0">
                <a:solidFill>
                  <a:srgbClr val="FFFF00"/>
                </a:solidFill>
              </a:rPr>
              <a:t>Line Description: </a:t>
            </a:r>
            <a:r>
              <a:rPr lang="en-US" dirty="0"/>
              <a:t>GEL IMAGING SYSTEM</a:t>
            </a:r>
          </a:p>
          <a:p>
            <a:pPr marL="0" indent="0">
              <a:buNone/>
            </a:pPr>
            <a:r>
              <a:rPr lang="en-US" dirty="0">
                <a:solidFill>
                  <a:srgbClr val="00B050"/>
                </a:solidFill>
              </a:rPr>
              <a:t>Click on:  </a:t>
            </a:r>
            <a:r>
              <a:rPr lang="en-US" dirty="0"/>
              <a:t>“add”</a:t>
            </a:r>
          </a:p>
        </p:txBody>
      </p:sp>
      <p:cxnSp>
        <p:nvCxnSpPr>
          <p:cNvPr id="5" name="Straight Arrow Connector 4"/>
          <p:cNvCxnSpPr/>
          <p:nvPr/>
        </p:nvCxnSpPr>
        <p:spPr>
          <a:xfrm flipH="1">
            <a:off x="904386" y="177881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536968" y="2160085"/>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942004" y="215893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20844" y="218348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995907" y="218348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70437" y="218348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0800000" flipV="1">
            <a:off x="8043114" y="2430905"/>
            <a:ext cx="340824" cy="235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847896" y="215893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9BD57C-CC43-4D18-A316-0A336FE70785}"/>
              </a:ext>
            </a:extLst>
          </p:cNvPr>
          <p:cNvPicPr>
            <a:picLocks noChangeAspect="1"/>
          </p:cNvPicPr>
          <p:nvPr/>
        </p:nvPicPr>
        <p:blipFill>
          <a:blip r:embed="rId3"/>
          <a:stretch>
            <a:fillRect/>
          </a:stretch>
        </p:blipFill>
        <p:spPr>
          <a:xfrm>
            <a:off x="253054" y="1404578"/>
            <a:ext cx="8742566" cy="1071109"/>
          </a:xfrm>
          <a:prstGeom prst="rect">
            <a:avLst/>
          </a:prstGeom>
        </p:spPr>
      </p:pic>
      <p:sp>
        <p:nvSpPr>
          <p:cNvPr id="3" name="Content Placeholder 2"/>
          <p:cNvSpPr>
            <a:spLocks noGrp="1"/>
          </p:cNvSpPr>
          <p:nvPr>
            <p:ph idx="1"/>
          </p:nvPr>
        </p:nvSpPr>
        <p:spPr>
          <a:xfrm>
            <a:off x="629441" y="2818707"/>
            <a:ext cx="7991177" cy="3082105"/>
          </a:xfrm>
        </p:spPr>
        <p:txBody>
          <a:bodyPr>
            <a:noAutofit/>
          </a:bodyPr>
          <a:lstStyle/>
          <a:p>
            <a:pPr marL="0" indent="0">
              <a:buNone/>
            </a:pPr>
            <a:r>
              <a:rPr lang="en-US" sz="1900" dirty="0">
                <a:solidFill>
                  <a:srgbClr val="00B050"/>
                </a:solidFill>
              </a:rPr>
              <a:t>TO/TARGET:</a:t>
            </a:r>
          </a:p>
          <a:p>
            <a:pPr marL="0" indent="0">
              <a:buNone/>
            </a:pPr>
            <a:r>
              <a:rPr lang="en-US" sz="1900" dirty="0">
                <a:solidFill>
                  <a:srgbClr val="FFFF00"/>
                </a:solidFill>
              </a:rPr>
              <a:t>Account Number: </a:t>
            </a:r>
            <a:r>
              <a:rPr lang="en-US" sz="1900" dirty="0"/>
              <a:t>1369540</a:t>
            </a:r>
          </a:p>
          <a:p>
            <a:pPr marL="0" indent="0">
              <a:buNone/>
            </a:pPr>
            <a:r>
              <a:rPr lang="en-US" sz="1900" dirty="0">
                <a:solidFill>
                  <a:srgbClr val="FFFF00"/>
                </a:solidFill>
              </a:rPr>
              <a:t>Object: </a:t>
            </a:r>
            <a:r>
              <a:rPr lang="en-US" sz="1900" dirty="0"/>
              <a:t>8210 (cap)</a:t>
            </a:r>
          </a:p>
          <a:p>
            <a:pPr marL="0" indent="0">
              <a:buNone/>
            </a:pPr>
            <a:r>
              <a:rPr lang="en-US" sz="1900" dirty="0">
                <a:solidFill>
                  <a:srgbClr val="FFFF00"/>
                </a:solidFill>
              </a:rPr>
              <a:t>Amount: </a:t>
            </a:r>
            <a:r>
              <a:rPr lang="en-US" sz="1900" dirty="0"/>
              <a:t>$10,000</a:t>
            </a:r>
          </a:p>
          <a:p>
            <a:pPr marL="0" indent="0">
              <a:buNone/>
            </a:pPr>
            <a:r>
              <a:rPr lang="en-US" sz="1900" dirty="0">
                <a:solidFill>
                  <a:srgbClr val="FFFF00"/>
                </a:solidFill>
              </a:rPr>
              <a:t>Reference Origin Code (not listed on the DI): </a:t>
            </a:r>
            <a:r>
              <a:rPr lang="en-US" sz="1900" dirty="0"/>
              <a:t>01</a:t>
            </a:r>
          </a:p>
          <a:p>
            <a:pPr marL="0" indent="0">
              <a:buNone/>
            </a:pPr>
            <a:r>
              <a:rPr lang="en-US" sz="1900" dirty="0">
                <a:solidFill>
                  <a:srgbClr val="FFFF00"/>
                </a:solidFill>
              </a:rPr>
              <a:t>Reference Number (not listed on the DI): </a:t>
            </a:r>
            <a:r>
              <a:rPr lang="en-US" sz="1900" dirty="0"/>
              <a:t>527965</a:t>
            </a:r>
          </a:p>
          <a:p>
            <a:pPr marL="0" indent="0">
              <a:buNone/>
            </a:pPr>
            <a:r>
              <a:rPr lang="en-US" sz="1900" dirty="0">
                <a:solidFill>
                  <a:srgbClr val="FFFF00"/>
                </a:solidFill>
              </a:rPr>
              <a:t>Line Description: </a:t>
            </a:r>
            <a:r>
              <a:rPr lang="en-US" sz="1900" dirty="0"/>
              <a:t>GEL IMAGING SYSTEM</a:t>
            </a:r>
          </a:p>
          <a:p>
            <a:pPr marL="0" indent="0">
              <a:buNone/>
            </a:pPr>
            <a:r>
              <a:rPr lang="en-US" sz="1900" dirty="0">
                <a:solidFill>
                  <a:srgbClr val="00B050"/>
                </a:solidFill>
              </a:rPr>
              <a:t>Click on:  </a:t>
            </a:r>
            <a:r>
              <a:rPr lang="en-US" sz="1900" dirty="0"/>
              <a:t>“add”</a:t>
            </a:r>
          </a:p>
        </p:txBody>
      </p:sp>
      <p:cxnSp>
        <p:nvCxnSpPr>
          <p:cNvPr id="5" name="Straight Arrow Connector 4"/>
          <p:cNvCxnSpPr/>
          <p:nvPr/>
        </p:nvCxnSpPr>
        <p:spPr>
          <a:xfrm flipH="1">
            <a:off x="629441" y="126360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497170" y="1661823"/>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97817" y="163713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54017" y="1661823"/>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32788" y="1661823"/>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35863" y="1661823"/>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228162" y="1929261"/>
            <a:ext cx="348494" cy="185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976702" y="163713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1743515" y="486589"/>
            <a:ext cx="5603625" cy="729147"/>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42704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777F8E-7DC4-4122-B694-6E9FB6C85860}"/>
              </a:ext>
            </a:extLst>
          </p:cNvPr>
          <p:cNvPicPr>
            <a:picLocks noChangeAspect="1"/>
          </p:cNvPicPr>
          <p:nvPr/>
        </p:nvPicPr>
        <p:blipFill>
          <a:blip r:embed="rId3"/>
          <a:stretch>
            <a:fillRect/>
          </a:stretch>
        </p:blipFill>
        <p:spPr>
          <a:xfrm>
            <a:off x="388417" y="2734104"/>
            <a:ext cx="8367165" cy="992868"/>
          </a:xfrm>
          <a:prstGeom prst="rect">
            <a:avLst/>
          </a:prstGeom>
        </p:spPr>
      </p:pic>
      <p:sp>
        <p:nvSpPr>
          <p:cNvPr id="2" name="Title 1"/>
          <p:cNvSpPr>
            <a:spLocks noGrp="1"/>
          </p:cNvSpPr>
          <p:nvPr>
            <p:ph type="title"/>
          </p:nvPr>
        </p:nvSpPr>
        <p:spPr>
          <a:xfrm>
            <a:off x="716014" y="1786946"/>
            <a:ext cx="7639833" cy="661065"/>
          </a:xfrm>
        </p:spPr>
        <p:txBody>
          <a:bodyPr anchor="t" anchorCtr="0">
            <a:noAutofit/>
          </a:bodyPr>
          <a:lstStyle/>
          <a:p>
            <a:pPr algn="l"/>
            <a:r>
              <a:rPr lang="en-US" sz="2000" cap="none" dirty="0">
                <a:cs typeface="Arial" pitchFamily="34" charset="0"/>
              </a:rPr>
              <a:t>If an Accounting Line has a capital asset object code, the Accounting Lines for Capitalization Tab will show up.</a:t>
            </a:r>
          </a:p>
        </p:txBody>
      </p:sp>
      <p:cxnSp>
        <p:nvCxnSpPr>
          <p:cNvPr id="15" name="Straight Arrow Connector 14"/>
          <p:cNvCxnSpPr/>
          <p:nvPr/>
        </p:nvCxnSpPr>
        <p:spPr>
          <a:xfrm flipH="1" flipV="1">
            <a:off x="4680320" y="3582314"/>
            <a:ext cx="427971" cy="3652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88417" y="2682412"/>
            <a:ext cx="1793631" cy="4368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1452938" y="4230097"/>
            <a:ext cx="2969433" cy="459393"/>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Click on: </a:t>
            </a:r>
            <a:r>
              <a:rPr lang="en-US" sz="2000" cap="none" dirty="0">
                <a:cs typeface="Arial" pitchFamily="34" charset="0"/>
              </a:rPr>
              <a:t>“generate”.</a:t>
            </a:r>
          </a:p>
        </p:txBody>
      </p:sp>
      <p:sp>
        <p:nvSpPr>
          <p:cNvPr id="8" name="Title 1"/>
          <p:cNvSpPr txBox="1">
            <a:spLocks/>
          </p:cNvSpPr>
          <p:nvPr/>
        </p:nvSpPr>
        <p:spPr>
          <a:xfrm>
            <a:off x="1743515" y="486589"/>
            <a:ext cx="5603625" cy="729147"/>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a:solidFill>
                  <a:srgbClr val="FFFF00"/>
                </a:solidFill>
              </a:rPr>
              <a:t>ACCOUNTING LINES TAB</a:t>
            </a:r>
            <a:endParaRPr lang="en-US" dirty="0">
              <a:solidFill>
                <a:srgbClr val="FFFF00"/>
              </a:solidFill>
            </a:endParaRPr>
          </a:p>
        </p:txBody>
      </p:sp>
    </p:spTree>
    <p:extLst>
      <p:ext uri="{BB962C8B-B14F-4D97-AF65-F5344CB8AC3E}">
        <p14:creationId xmlns:p14="http://schemas.microsoft.com/office/powerpoint/2010/main" val="16334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B1E9C-2737-4F1C-8ED3-00EFA13BCDFA}"/>
              </a:ext>
            </a:extLst>
          </p:cNvPr>
          <p:cNvPicPr>
            <a:picLocks noChangeAspect="1"/>
          </p:cNvPicPr>
          <p:nvPr/>
        </p:nvPicPr>
        <p:blipFill>
          <a:blip r:embed="rId3"/>
          <a:stretch>
            <a:fillRect/>
          </a:stretch>
        </p:blipFill>
        <p:spPr>
          <a:xfrm>
            <a:off x="2315308" y="1929638"/>
            <a:ext cx="4513384" cy="4651677"/>
          </a:xfrm>
          <a:prstGeom prst="rect">
            <a:avLst/>
          </a:prstGeom>
        </p:spPr>
      </p:pic>
      <p:sp>
        <p:nvSpPr>
          <p:cNvPr id="8" name="Title 1"/>
          <p:cNvSpPr txBox="1">
            <a:spLocks/>
          </p:cNvSpPr>
          <p:nvPr/>
        </p:nvSpPr>
        <p:spPr>
          <a:xfrm>
            <a:off x="517101" y="1146570"/>
            <a:ext cx="8056452" cy="582170"/>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Once open, an error message will occur in any Accounting Lines section that contains a capital asset object code.</a:t>
            </a:r>
          </a:p>
        </p:txBody>
      </p:sp>
      <p:sp>
        <p:nvSpPr>
          <p:cNvPr id="9" name="Oval 8"/>
          <p:cNvSpPr/>
          <p:nvPr/>
        </p:nvSpPr>
        <p:spPr>
          <a:xfrm>
            <a:off x="2014916" y="4789357"/>
            <a:ext cx="3834091" cy="5374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014916" y="2721550"/>
            <a:ext cx="3834091" cy="5374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1743515" y="486589"/>
            <a:ext cx="5603625" cy="729147"/>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36192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93BED-9F1F-4142-8D5E-7F1DB9FAC703}"/>
              </a:ext>
            </a:extLst>
          </p:cNvPr>
          <p:cNvPicPr>
            <a:picLocks noChangeAspect="1"/>
          </p:cNvPicPr>
          <p:nvPr/>
        </p:nvPicPr>
        <p:blipFill>
          <a:blip r:embed="rId3"/>
          <a:stretch>
            <a:fillRect/>
          </a:stretch>
        </p:blipFill>
        <p:spPr>
          <a:xfrm>
            <a:off x="1290730" y="2122922"/>
            <a:ext cx="6562539" cy="1747192"/>
          </a:xfrm>
          <a:prstGeom prst="rect">
            <a:avLst/>
          </a:prstGeom>
        </p:spPr>
      </p:pic>
      <p:cxnSp>
        <p:nvCxnSpPr>
          <p:cNvPr id="15" name="Straight Arrow Connector 14"/>
          <p:cNvCxnSpPr>
            <a:cxnSpLocks/>
          </p:cNvCxnSpPr>
          <p:nvPr/>
        </p:nvCxnSpPr>
        <p:spPr>
          <a:xfrm flipH="1" flipV="1">
            <a:off x="7533810" y="2874325"/>
            <a:ext cx="388293" cy="2492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33810" y="2666240"/>
            <a:ext cx="319459" cy="2382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640235" y="4781052"/>
            <a:ext cx="2625256" cy="311416"/>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Select both lines.</a:t>
            </a:r>
          </a:p>
        </p:txBody>
      </p:sp>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4" name="Rectangle 3"/>
          <p:cNvSpPr/>
          <p:nvPr/>
        </p:nvSpPr>
        <p:spPr>
          <a:xfrm>
            <a:off x="590823" y="1636638"/>
            <a:ext cx="4471628" cy="369332"/>
          </a:xfrm>
          <a:prstGeom prst="rect">
            <a:avLst/>
          </a:prstGeom>
        </p:spPr>
        <p:txBody>
          <a:bodyPr wrap="square">
            <a:spAutoFit/>
          </a:bodyPr>
          <a:lstStyle/>
          <a:p>
            <a:r>
              <a:rPr lang="en-US" dirty="0">
                <a:solidFill>
                  <a:srgbClr val="00B050"/>
                </a:solidFill>
                <a:cs typeface="Arial" pitchFamily="34" charset="0"/>
              </a:rPr>
              <a:t>Determine which account to select.</a:t>
            </a:r>
          </a:p>
        </p:txBody>
      </p:sp>
      <p:sp>
        <p:nvSpPr>
          <p:cNvPr id="9" name="Oval 8"/>
          <p:cNvSpPr/>
          <p:nvPr/>
        </p:nvSpPr>
        <p:spPr>
          <a:xfrm flipH="1">
            <a:off x="590822" y="2492347"/>
            <a:ext cx="8312752" cy="53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640235" y="4026716"/>
            <a:ext cx="7748487" cy="646331"/>
          </a:xfrm>
          <a:prstGeom prst="rect">
            <a:avLst/>
          </a:prstGeom>
        </p:spPr>
        <p:txBody>
          <a:bodyPr wrap="square">
            <a:spAutoFit/>
          </a:bodyPr>
          <a:lstStyle/>
          <a:p>
            <a:r>
              <a:rPr lang="en-US" dirty="0">
                <a:cs typeface="Arial" pitchFamily="34" charset="0"/>
              </a:rPr>
              <a:t>You can select one account at a time or multiple accounts at a time, depending upon what you are needing to do.</a:t>
            </a:r>
          </a:p>
        </p:txBody>
      </p:sp>
    </p:spTree>
    <p:extLst>
      <p:ext uri="{BB962C8B-B14F-4D97-AF65-F5344CB8AC3E}">
        <p14:creationId xmlns:p14="http://schemas.microsoft.com/office/powerpoint/2010/main" val="13129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228D0-33AB-4FF0-94E8-DE1A5E9CEA7E}"/>
              </a:ext>
            </a:extLst>
          </p:cNvPr>
          <p:cNvPicPr>
            <a:picLocks noChangeAspect="1"/>
          </p:cNvPicPr>
          <p:nvPr/>
        </p:nvPicPr>
        <p:blipFill>
          <a:blip r:embed="rId3"/>
          <a:stretch>
            <a:fillRect/>
          </a:stretch>
        </p:blipFill>
        <p:spPr>
          <a:xfrm>
            <a:off x="1674840" y="1703237"/>
            <a:ext cx="5794319" cy="1599924"/>
          </a:xfrm>
          <a:prstGeom prst="rect">
            <a:avLst/>
          </a:prstGeom>
        </p:spPr>
      </p:pic>
      <p:cxnSp>
        <p:nvCxnSpPr>
          <p:cNvPr id="11" name="Straight Arrow Connector 10"/>
          <p:cNvCxnSpPr/>
          <p:nvPr/>
        </p:nvCxnSpPr>
        <p:spPr>
          <a:xfrm flipH="1" flipV="1">
            <a:off x="5840837" y="2135149"/>
            <a:ext cx="427971" cy="3652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820144" y="2241864"/>
            <a:ext cx="427971" cy="3652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37163" y="3303161"/>
            <a:ext cx="8769738"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cs typeface="Arial" pitchFamily="34" charset="0"/>
              </a:rPr>
              <a:t>Distribute cost evenly will divide the amount equally among all assets.</a:t>
            </a:r>
          </a:p>
        </p:txBody>
      </p:sp>
      <p:sp>
        <p:nvSpPr>
          <p:cNvPr id="14" name="Title 1"/>
          <p:cNvSpPr txBox="1">
            <a:spLocks/>
          </p:cNvSpPr>
          <p:nvPr/>
        </p:nvSpPr>
        <p:spPr>
          <a:xfrm>
            <a:off x="242375" y="3669903"/>
            <a:ext cx="8769738"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cs typeface="Arial" pitchFamily="34" charset="0"/>
              </a:rPr>
              <a:t>Distribute cost by amount allows for different amounts per asset.</a:t>
            </a:r>
          </a:p>
        </p:txBody>
      </p:sp>
      <p:sp>
        <p:nvSpPr>
          <p:cNvPr id="15" name="Title 1"/>
          <p:cNvSpPr txBox="1">
            <a:spLocks/>
          </p:cNvSpPr>
          <p:nvPr/>
        </p:nvSpPr>
        <p:spPr>
          <a:xfrm>
            <a:off x="237165" y="4048863"/>
            <a:ext cx="4046191"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Select Distribute cost evenly.</a:t>
            </a:r>
          </a:p>
        </p:txBody>
      </p:sp>
      <p:pic>
        <p:nvPicPr>
          <p:cNvPr id="5" name="Picture 4"/>
          <p:cNvPicPr>
            <a:picLocks noChangeAspect="1"/>
          </p:cNvPicPr>
          <p:nvPr/>
        </p:nvPicPr>
        <p:blipFill>
          <a:blip r:embed="rId4"/>
          <a:stretch>
            <a:fillRect/>
          </a:stretch>
        </p:blipFill>
        <p:spPr>
          <a:xfrm>
            <a:off x="2419349" y="2262218"/>
            <a:ext cx="4305300" cy="371475"/>
          </a:xfrm>
          <a:prstGeom prst="rect">
            <a:avLst/>
          </a:prstGeom>
        </p:spPr>
      </p:pic>
      <p:sp>
        <p:nvSpPr>
          <p:cNvPr id="16" name="Oval 15"/>
          <p:cNvSpPr/>
          <p:nvPr/>
        </p:nvSpPr>
        <p:spPr>
          <a:xfrm>
            <a:off x="4730326" y="2239097"/>
            <a:ext cx="1597730" cy="3808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6" name="Rectangle 5"/>
          <p:cNvSpPr/>
          <p:nvPr/>
        </p:nvSpPr>
        <p:spPr>
          <a:xfrm>
            <a:off x="1097899" y="1300222"/>
            <a:ext cx="4075155" cy="369332"/>
          </a:xfrm>
          <a:prstGeom prst="rect">
            <a:avLst/>
          </a:prstGeom>
        </p:spPr>
        <p:txBody>
          <a:bodyPr wrap="none">
            <a:spAutoFit/>
          </a:bodyPr>
          <a:lstStyle/>
          <a:p>
            <a:r>
              <a:rPr lang="en-US" dirty="0">
                <a:solidFill>
                  <a:srgbClr val="00B050"/>
                </a:solidFill>
                <a:cs typeface="Arial" pitchFamily="34" charset="0"/>
              </a:rPr>
              <a:t>Select Amount Distribution Method</a:t>
            </a:r>
          </a:p>
        </p:txBody>
      </p:sp>
    </p:spTree>
    <p:extLst>
      <p:ext uri="{BB962C8B-B14F-4D97-AF65-F5344CB8AC3E}">
        <p14:creationId xmlns:p14="http://schemas.microsoft.com/office/powerpoint/2010/main" val="22700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7544" y="2085367"/>
            <a:ext cx="4150632" cy="2833217"/>
          </a:xfrm>
        </p:spPr>
        <p:txBody>
          <a:bodyPr>
            <a:normAutofit/>
          </a:bodyPr>
          <a:lstStyle/>
          <a:p>
            <a:r>
              <a:rPr lang="en-US" sz="2400" dirty="0">
                <a:solidFill>
                  <a:srgbClr val="00B050"/>
                </a:solidFill>
              </a:rPr>
              <a:t>Choose your campus</a:t>
            </a:r>
          </a:p>
          <a:p>
            <a:r>
              <a:rPr lang="en-US" sz="2400" dirty="0">
                <a:solidFill>
                  <a:srgbClr val="00B050"/>
                </a:solidFill>
              </a:rPr>
              <a:t>Enter your EID and password</a:t>
            </a:r>
          </a:p>
          <a:p>
            <a:r>
              <a:rPr lang="en-US" sz="2400" dirty="0">
                <a:solidFill>
                  <a:srgbClr val="00B050"/>
                </a:solidFill>
              </a:rPr>
              <a:t>Click on: </a:t>
            </a:r>
            <a:r>
              <a:rPr lang="en-US" sz="2400" dirty="0"/>
              <a:t>“Login”</a:t>
            </a:r>
          </a:p>
          <a:p>
            <a:endParaRPr lang="en-US" dirty="0">
              <a:solidFill>
                <a:schemeClr val="accent1">
                  <a:lumMod val="60000"/>
                  <a:lumOff val="40000"/>
                </a:schemeClr>
              </a:solidFill>
            </a:endParaRPr>
          </a:p>
        </p:txBody>
      </p:sp>
      <p:sp>
        <p:nvSpPr>
          <p:cNvPr id="6" name="TextBox 5"/>
          <p:cNvSpPr txBox="1"/>
          <p:nvPr/>
        </p:nvSpPr>
        <p:spPr>
          <a:xfrm>
            <a:off x="1767475" y="438237"/>
            <a:ext cx="5633357" cy="600164"/>
          </a:xfrm>
          <a:prstGeom prst="rect">
            <a:avLst/>
          </a:prstGeom>
          <a:noFill/>
        </p:spPr>
        <p:txBody>
          <a:bodyPr wrap="square" rtlCol="0">
            <a:spAutoFit/>
          </a:bodyPr>
          <a:lstStyle/>
          <a:p>
            <a:pPr algn="ctr"/>
            <a:r>
              <a:rPr lang="en-US" sz="3300" dirty="0">
                <a:solidFill>
                  <a:srgbClr val="FFFF00"/>
                </a:solidFill>
              </a:rPr>
              <a:t>Sign into the Training Site</a:t>
            </a:r>
          </a:p>
        </p:txBody>
      </p:sp>
      <p:pic>
        <p:nvPicPr>
          <p:cNvPr id="3" name="Picture 2"/>
          <p:cNvPicPr>
            <a:picLocks noChangeAspect="1"/>
          </p:cNvPicPr>
          <p:nvPr/>
        </p:nvPicPr>
        <p:blipFill>
          <a:blip r:embed="rId3"/>
          <a:stretch>
            <a:fillRect/>
          </a:stretch>
        </p:blipFill>
        <p:spPr>
          <a:xfrm>
            <a:off x="4650828" y="1387997"/>
            <a:ext cx="3168704" cy="2211455"/>
          </a:xfrm>
          <a:prstGeom prst="rect">
            <a:avLst/>
          </a:prstGeom>
        </p:spPr>
      </p:pic>
      <p:cxnSp>
        <p:nvCxnSpPr>
          <p:cNvPr id="22" name="Straight Arrow Connector 21"/>
          <p:cNvCxnSpPr/>
          <p:nvPr/>
        </p:nvCxnSpPr>
        <p:spPr>
          <a:xfrm>
            <a:off x="5147591" y="2647752"/>
            <a:ext cx="328374" cy="194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952810" y="4348976"/>
            <a:ext cx="3414640" cy="2417374"/>
          </a:xfrm>
          <a:prstGeom prst="rect">
            <a:avLst/>
          </a:prstGeom>
        </p:spPr>
      </p:pic>
      <p:cxnSp>
        <p:nvCxnSpPr>
          <p:cNvPr id="9" name="Straight Arrow Connector 8"/>
          <p:cNvCxnSpPr/>
          <p:nvPr/>
        </p:nvCxnSpPr>
        <p:spPr>
          <a:xfrm>
            <a:off x="3684815" y="6307186"/>
            <a:ext cx="328374" cy="194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52810" y="5064210"/>
            <a:ext cx="2405743" cy="827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07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10B11-71E0-4E98-A989-CB2CA2BA59F2}"/>
              </a:ext>
            </a:extLst>
          </p:cNvPr>
          <p:cNvPicPr>
            <a:picLocks noChangeAspect="1"/>
          </p:cNvPicPr>
          <p:nvPr/>
        </p:nvPicPr>
        <p:blipFill>
          <a:blip r:embed="rId3"/>
          <a:stretch>
            <a:fillRect/>
          </a:stretch>
        </p:blipFill>
        <p:spPr>
          <a:xfrm>
            <a:off x="4051284" y="1954741"/>
            <a:ext cx="1190625" cy="495300"/>
          </a:xfrm>
          <a:prstGeom prst="rect">
            <a:avLst/>
          </a:prstGeom>
        </p:spPr>
      </p:pic>
      <p:sp>
        <p:nvSpPr>
          <p:cNvPr id="19" name="Oval 18"/>
          <p:cNvSpPr/>
          <p:nvPr/>
        </p:nvSpPr>
        <p:spPr>
          <a:xfrm>
            <a:off x="3820449" y="1981040"/>
            <a:ext cx="1652294" cy="4881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a:extLst>
              <a:ext uri="{FF2B5EF4-FFF2-40B4-BE49-F238E27FC236}">
                <a16:creationId xmlns:a16="http://schemas.microsoft.com/office/drawing/2014/main" id="{08FC8207-B14B-41A4-8210-7621F663CC73}"/>
              </a:ext>
            </a:extLst>
          </p:cNvPr>
          <p:cNvPicPr>
            <a:picLocks noChangeAspect="1"/>
          </p:cNvPicPr>
          <p:nvPr/>
        </p:nvPicPr>
        <p:blipFill>
          <a:blip r:embed="rId4"/>
          <a:stretch>
            <a:fillRect/>
          </a:stretch>
        </p:blipFill>
        <p:spPr>
          <a:xfrm>
            <a:off x="3122596" y="1918151"/>
            <a:ext cx="3048000" cy="742950"/>
          </a:xfrm>
          <a:prstGeom prst="rect">
            <a:avLst/>
          </a:prstGeom>
        </p:spPr>
      </p:pic>
      <p:sp>
        <p:nvSpPr>
          <p:cNvPr id="2" name="Title 1"/>
          <p:cNvSpPr>
            <a:spLocks noGrp="1"/>
          </p:cNvSpPr>
          <p:nvPr>
            <p:ph type="title"/>
          </p:nvPr>
        </p:nvSpPr>
        <p:spPr>
          <a:xfrm>
            <a:off x="273841" y="1251893"/>
            <a:ext cx="8541914" cy="448348"/>
          </a:xfrm>
        </p:spPr>
        <p:txBody>
          <a:bodyPr anchor="t" anchorCtr="0">
            <a:noAutofit/>
          </a:bodyPr>
          <a:lstStyle/>
          <a:p>
            <a:pPr algn="l"/>
            <a:r>
              <a:rPr lang="en-US" sz="2000" cap="none" dirty="0">
                <a:solidFill>
                  <a:srgbClr val="00B050"/>
                </a:solidFill>
                <a:cs typeface="Arial" pitchFamily="34" charset="0"/>
              </a:rPr>
              <a:t>Select if you are creating an asset or modifying an existing asset.</a:t>
            </a:r>
          </a:p>
        </p:txBody>
      </p:sp>
      <p:cxnSp>
        <p:nvCxnSpPr>
          <p:cNvPr id="11" name="Straight Arrow Connector 10"/>
          <p:cNvCxnSpPr/>
          <p:nvPr/>
        </p:nvCxnSpPr>
        <p:spPr>
          <a:xfrm flipV="1">
            <a:off x="3515622" y="2381649"/>
            <a:ext cx="460621" cy="634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72743" y="2373811"/>
            <a:ext cx="476717" cy="6419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58732" y="3199842"/>
            <a:ext cx="8750805" cy="621022"/>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cs typeface="Arial" pitchFamily="34" charset="0"/>
              </a:rPr>
              <a:t>Create asset is used to create a new asset or assets.  Selecting create asset will require you to complete the Create Capital Assets Tab.</a:t>
            </a:r>
          </a:p>
        </p:txBody>
      </p:sp>
      <p:sp>
        <p:nvSpPr>
          <p:cNvPr id="14" name="Title 1"/>
          <p:cNvSpPr txBox="1">
            <a:spLocks/>
          </p:cNvSpPr>
          <p:nvPr/>
        </p:nvSpPr>
        <p:spPr>
          <a:xfrm>
            <a:off x="180209" y="3934750"/>
            <a:ext cx="8883650" cy="921779"/>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cs typeface="Arial" pitchFamily="34" charset="0"/>
              </a:rPr>
              <a:t>Modify asset is used to apply the posting to an existing asset or assets. Selecting modify asset will require you to complete the Modify Capital Assets Tab.</a:t>
            </a:r>
          </a:p>
        </p:txBody>
      </p:sp>
      <p:sp>
        <p:nvSpPr>
          <p:cNvPr id="17" name="Title 1"/>
          <p:cNvSpPr txBox="1">
            <a:spLocks/>
          </p:cNvSpPr>
          <p:nvPr/>
        </p:nvSpPr>
        <p:spPr>
          <a:xfrm>
            <a:off x="180209" y="4970415"/>
            <a:ext cx="3543893"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Click on: </a:t>
            </a:r>
            <a:r>
              <a:rPr lang="en-US" sz="2000" cap="none" dirty="0">
                <a:cs typeface="Arial" pitchFamily="34" charset="0"/>
              </a:rPr>
              <a:t>“modify asset”.</a:t>
            </a:r>
          </a:p>
        </p:txBody>
      </p:sp>
      <p:sp>
        <p:nvSpPr>
          <p:cNvPr id="15"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Tree>
    <p:extLst>
      <p:ext uri="{BB962C8B-B14F-4D97-AF65-F5344CB8AC3E}">
        <p14:creationId xmlns:p14="http://schemas.microsoft.com/office/powerpoint/2010/main" val="24437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DC92A-210A-4C24-A07A-CE211AD03962}"/>
              </a:ext>
            </a:extLst>
          </p:cNvPr>
          <p:cNvPicPr>
            <a:picLocks noChangeAspect="1"/>
          </p:cNvPicPr>
          <p:nvPr/>
        </p:nvPicPr>
        <p:blipFill>
          <a:blip r:embed="rId3"/>
          <a:stretch>
            <a:fillRect/>
          </a:stretch>
        </p:blipFill>
        <p:spPr>
          <a:xfrm>
            <a:off x="344928" y="2100556"/>
            <a:ext cx="8454143" cy="1727486"/>
          </a:xfrm>
          <a:prstGeom prst="rect">
            <a:avLst/>
          </a:prstGeom>
        </p:spPr>
      </p:pic>
      <p:sp>
        <p:nvSpPr>
          <p:cNvPr id="2" name="Title 1"/>
          <p:cNvSpPr>
            <a:spLocks noGrp="1"/>
          </p:cNvSpPr>
          <p:nvPr>
            <p:ph type="title"/>
          </p:nvPr>
        </p:nvSpPr>
        <p:spPr>
          <a:xfrm>
            <a:off x="924634" y="577919"/>
            <a:ext cx="7315199" cy="866347"/>
          </a:xfrm>
        </p:spPr>
        <p:txBody>
          <a:bodyPr>
            <a:normAutofit/>
          </a:bodyPr>
          <a:lstStyle/>
          <a:p>
            <a:pPr algn="l"/>
            <a:r>
              <a:rPr lang="en-US" dirty="0">
                <a:solidFill>
                  <a:srgbClr val="FFFF00"/>
                </a:solidFill>
              </a:rPr>
              <a:t>Modify CAPITAL ASSETS TAB</a:t>
            </a:r>
          </a:p>
        </p:txBody>
      </p:sp>
      <p:cxnSp>
        <p:nvCxnSpPr>
          <p:cNvPr id="20" name="Straight Arrow Connector 19"/>
          <p:cNvCxnSpPr/>
          <p:nvPr/>
        </p:nvCxnSpPr>
        <p:spPr>
          <a:xfrm>
            <a:off x="1862919" y="3275278"/>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161" y="4020824"/>
            <a:ext cx="8454143" cy="1257758"/>
          </a:xfrm>
          <a:prstGeom prst="rect">
            <a:avLst/>
          </a:prstGeom>
          <a:noFill/>
        </p:spPr>
        <p:txBody>
          <a:bodyPr wrap="square" rtlCol="0">
            <a:noAutofit/>
          </a:bodyPr>
          <a:lstStyle/>
          <a:p>
            <a:r>
              <a:rPr lang="en-US" dirty="0">
                <a:solidFill>
                  <a:srgbClr val="FFFF00"/>
                </a:solidFill>
              </a:rPr>
              <a:t>Enter the Asset Number (not the decal number).</a:t>
            </a:r>
            <a:endParaRPr lang="en-US" dirty="0">
              <a:solidFill>
                <a:srgbClr val="00B050"/>
              </a:solidFill>
            </a:endParaRPr>
          </a:p>
          <a:p>
            <a:r>
              <a:rPr lang="en-US" dirty="0"/>
              <a:t>If you don’t know the asset number, use the asset lookup page.</a:t>
            </a:r>
          </a:p>
          <a:p>
            <a:r>
              <a:rPr lang="en-US" dirty="0">
                <a:solidFill>
                  <a:srgbClr val="00B050"/>
                </a:solidFill>
              </a:rPr>
              <a:t>Click on: </a:t>
            </a:r>
            <a:r>
              <a:rPr lang="en-US" dirty="0"/>
              <a:t>one of the two available magnifying glasses.</a:t>
            </a:r>
          </a:p>
          <a:p>
            <a:endParaRPr lang="en-US" dirty="0">
              <a:solidFill>
                <a:srgbClr val="FFFF00"/>
              </a:solidFill>
            </a:endParaRPr>
          </a:p>
          <a:p>
            <a:endParaRPr lang="en-US" dirty="0">
              <a:solidFill>
                <a:srgbClr val="00B050"/>
              </a:solidFill>
            </a:endParaRPr>
          </a:p>
        </p:txBody>
      </p:sp>
      <p:sp>
        <p:nvSpPr>
          <p:cNvPr id="8" name="Oval 7"/>
          <p:cNvSpPr/>
          <p:nvPr/>
        </p:nvSpPr>
        <p:spPr>
          <a:xfrm>
            <a:off x="368571" y="2139552"/>
            <a:ext cx="1112126" cy="221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flipH="1">
            <a:off x="2986104" y="3388084"/>
            <a:ext cx="334498"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41752" y="2280077"/>
            <a:ext cx="333718" cy="162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69677" y="1595644"/>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Modify Capital Assets tab will open.</a:t>
            </a:r>
          </a:p>
        </p:txBody>
      </p:sp>
    </p:spTree>
    <p:extLst>
      <p:ext uri="{BB962C8B-B14F-4D97-AF65-F5344CB8AC3E}">
        <p14:creationId xmlns:p14="http://schemas.microsoft.com/office/powerpoint/2010/main" val="41274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41329-FE43-4A73-B966-861A3448D197}"/>
              </a:ext>
            </a:extLst>
          </p:cNvPr>
          <p:cNvPicPr>
            <a:picLocks noChangeAspect="1"/>
          </p:cNvPicPr>
          <p:nvPr/>
        </p:nvPicPr>
        <p:blipFill>
          <a:blip r:embed="rId3"/>
          <a:stretch>
            <a:fillRect/>
          </a:stretch>
        </p:blipFill>
        <p:spPr>
          <a:xfrm>
            <a:off x="2177327" y="1426151"/>
            <a:ext cx="4789345" cy="2273490"/>
          </a:xfrm>
          <a:prstGeom prst="rect">
            <a:avLst/>
          </a:prstGeom>
        </p:spPr>
      </p:pic>
      <p:pic>
        <p:nvPicPr>
          <p:cNvPr id="6" name="Picture 5">
            <a:extLst>
              <a:ext uri="{FF2B5EF4-FFF2-40B4-BE49-F238E27FC236}">
                <a16:creationId xmlns:a16="http://schemas.microsoft.com/office/drawing/2014/main" id="{65547727-B96D-4CE6-B09F-045A0A8D1B91}"/>
              </a:ext>
            </a:extLst>
          </p:cNvPr>
          <p:cNvPicPr>
            <a:picLocks noChangeAspect="1"/>
          </p:cNvPicPr>
          <p:nvPr/>
        </p:nvPicPr>
        <p:blipFill>
          <a:blip r:embed="rId4"/>
          <a:stretch>
            <a:fillRect/>
          </a:stretch>
        </p:blipFill>
        <p:spPr>
          <a:xfrm>
            <a:off x="2170742" y="3699641"/>
            <a:ext cx="4795930" cy="1325017"/>
          </a:xfrm>
          <a:prstGeom prst="rect">
            <a:avLst/>
          </a:prstGeom>
        </p:spPr>
      </p:pic>
      <p:sp>
        <p:nvSpPr>
          <p:cNvPr id="2" name="Title 1"/>
          <p:cNvSpPr>
            <a:spLocks noGrp="1"/>
          </p:cNvSpPr>
          <p:nvPr>
            <p:ph type="title"/>
          </p:nvPr>
        </p:nvSpPr>
        <p:spPr>
          <a:xfrm>
            <a:off x="2695564" y="351677"/>
            <a:ext cx="3752872" cy="866347"/>
          </a:xfrm>
        </p:spPr>
        <p:txBody>
          <a:bodyPr>
            <a:normAutofit/>
          </a:bodyPr>
          <a:lstStyle/>
          <a:p>
            <a:pPr algn="l"/>
            <a:r>
              <a:rPr lang="en-US" dirty="0">
                <a:solidFill>
                  <a:srgbClr val="FFFF00"/>
                </a:solidFill>
              </a:rPr>
              <a:t>Asset lookup</a:t>
            </a:r>
          </a:p>
        </p:txBody>
      </p:sp>
      <p:sp>
        <p:nvSpPr>
          <p:cNvPr id="27" name="TextBox 26"/>
          <p:cNvSpPr txBox="1"/>
          <p:nvPr/>
        </p:nvSpPr>
        <p:spPr>
          <a:xfrm>
            <a:off x="1128444" y="5086326"/>
            <a:ext cx="7206352" cy="1496774"/>
          </a:xfrm>
          <a:prstGeom prst="rect">
            <a:avLst/>
          </a:prstGeom>
          <a:noFill/>
        </p:spPr>
        <p:txBody>
          <a:bodyPr wrap="square" rtlCol="0">
            <a:noAutofit/>
          </a:bodyPr>
          <a:lstStyle/>
          <a:p>
            <a:r>
              <a:rPr lang="en-US" dirty="0">
                <a:solidFill>
                  <a:srgbClr val="FFFF00"/>
                </a:solidFill>
              </a:rPr>
              <a:t>Use known information to find the asset number.</a:t>
            </a:r>
          </a:p>
          <a:p>
            <a:pPr marL="285750" indent="-285750">
              <a:buFont typeface="Arial" panose="020B0604020202020204" pitchFamily="34" charset="0"/>
              <a:buChar char="•"/>
            </a:pPr>
            <a:r>
              <a:rPr lang="en-US" dirty="0"/>
              <a:t>Enter the Tag/Decal Number</a:t>
            </a:r>
          </a:p>
          <a:p>
            <a:pPr marL="285750" indent="-285750">
              <a:buFont typeface="Arial" panose="020B0604020202020204" pitchFamily="34" charset="0"/>
              <a:buChar char="•"/>
            </a:pPr>
            <a:r>
              <a:rPr lang="en-US" dirty="0"/>
              <a:t>Asset Description “Gel Imaging System” (use wild cards “*”)</a:t>
            </a:r>
          </a:p>
          <a:p>
            <a:pPr marL="285750" indent="-285750">
              <a:buFont typeface="Arial" panose="020B0604020202020204" pitchFamily="34" charset="0"/>
              <a:buChar char="•"/>
            </a:pPr>
            <a:r>
              <a:rPr lang="en-US" dirty="0"/>
              <a:t>Purchase PO Number “527965”</a:t>
            </a:r>
          </a:p>
          <a:p>
            <a:pPr marL="285750" indent="-285750">
              <a:buFont typeface="Arial" panose="020B0604020202020204" pitchFamily="34" charset="0"/>
              <a:buChar char="•"/>
            </a:pPr>
            <a:r>
              <a:rPr lang="en-US" dirty="0"/>
              <a:t>ETC.</a:t>
            </a:r>
            <a:endParaRPr lang="en-US" dirty="0">
              <a:solidFill>
                <a:srgbClr val="FFFF00"/>
              </a:solidFill>
            </a:endParaRPr>
          </a:p>
          <a:p>
            <a:endParaRPr lang="en-US" dirty="0"/>
          </a:p>
          <a:p>
            <a:endParaRPr lang="en-US" dirty="0">
              <a:solidFill>
                <a:srgbClr val="FFFF00"/>
              </a:solidFill>
            </a:endParaRPr>
          </a:p>
          <a:p>
            <a:endParaRPr lang="en-US" dirty="0">
              <a:solidFill>
                <a:srgbClr val="00B050"/>
              </a:solidFill>
            </a:endParaRPr>
          </a:p>
        </p:txBody>
      </p:sp>
      <p:cxnSp>
        <p:nvCxnSpPr>
          <p:cNvPr id="5" name="Straight Arrow Connector 4"/>
          <p:cNvCxnSpPr>
            <a:cxnSpLocks/>
          </p:cNvCxnSpPr>
          <p:nvPr/>
        </p:nvCxnSpPr>
        <p:spPr>
          <a:xfrm flipH="1" flipV="1">
            <a:off x="3753197" y="3633324"/>
            <a:ext cx="66245" cy="2147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flipV="1">
            <a:off x="4014479" y="4426343"/>
            <a:ext cx="309160" cy="1546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3277274" y="1707419"/>
            <a:ext cx="469338" cy="3724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259193" y="1077472"/>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Asset Lookup tab will open.</a:t>
            </a:r>
          </a:p>
        </p:txBody>
      </p:sp>
    </p:spTree>
    <p:extLst>
      <p:ext uri="{BB962C8B-B14F-4D97-AF65-F5344CB8AC3E}">
        <p14:creationId xmlns:p14="http://schemas.microsoft.com/office/powerpoint/2010/main" val="2114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53BFB9D-7637-4315-A4D4-8F476F866660}"/>
              </a:ext>
            </a:extLst>
          </p:cNvPr>
          <p:cNvPicPr>
            <a:picLocks noChangeAspect="1"/>
          </p:cNvPicPr>
          <p:nvPr/>
        </p:nvPicPr>
        <p:blipFill>
          <a:blip r:embed="rId3"/>
          <a:stretch>
            <a:fillRect/>
          </a:stretch>
        </p:blipFill>
        <p:spPr>
          <a:xfrm>
            <a:off x="2177327" y="3697293"/>
            <a:ext cx="4789345" cy="1331544"/>
          </a:xfrm>
          <a:prstGeom prst="rect">
            <a:avLst/>
          </a:prstGeom>
        </p:spPr>
      </p:pic>
      <p:pic>
        <p:nvPicPr>
          <p:cNvPr id="4" name="Picture 3">
            <a:extLst>
              <a:ext uri="{FF2B5EF4-FFF2-40B4-BE49-F238E27FC236}">
                <a16:creationId xmlns:a16="http://schemas.microsoft.com/office/drawing/2014/main" id="{63F41329-FE43-4A73-B966-861A3448D197}"/>
              </a:ext>
            </a:extLst>
          </p:cNvPr>
          <p:cNvPicPr>
            <a:picLocks noChangeAspect="1"/>
          </p:cNvPicPr>
          <p:nvPr/>
        </p:nvPicPr>
        <p:blipFill>
          <a:blip r:embed="rId4"/>
          <a:stretch>
            <a:fillRect/>
          </a:stretch>
        </p:blipFill>
        <p:spPr>
          <a:xfrm>
            <a:off x="2177327" y="1426151"/>
            <a:ext cx="4789345" cy="2273490"/>
          </a:xfrm>
          <a:prstGeom prst="rect">
            <a:avLst/>
          </a:prstGeom>
        </p:spPr>
      </p:pic>
      <p:sp>
        <p:nvSpPr>
          <p:cNvPr id="2" name="Title 1"/>
          <p:cNvSpPr>
            <a:spLocks noGrp="1"/>
          </p:cNvSpPr>
          <p:nvPr>
            <p:ph type="title"/>
          </p:nvPr>
        </p:nvSpPr>
        <p:spPr>
          <a:xfrm>
            <a:off x="2695564" y="351677"/>
            <a:ext cx="3752872" cy="866347"/>
          </a:xfrm>
        </p:spPr>
        <p:txBody>
          <a:bodyPr>
            <a:normAutofit/>
          </a:bodyPr>
          <a:lstStyle/>
          <a:p>
            <a:pPr algn="l"/>
            <a:r>
              <a:rPr lang="en-US" dirty="0">
                <a:solidFill>
                  <a:srgbClr val="FFFF00"/>
                </a:solidFill>
              </a:rPr>
              <a:t>Asset lookup</a:t>
            </a:r>
          </a:p>
        </p:txBody>
      </p:sp>
      <p:cxnSp>
        <p:nvCxnSpPr>
          <p:cNvPr id="5" name="Straight Arrow Connector 4"/>
          <p:cNvCxnSpPr>
            <a:cxnSpLocks/>
          </p:cNvCxnSpPr>
          <p:nvPr/>
        </p:nvCxnSpPr>
        <p:spPr>
          <a:xfrm flipH="1">
            <a:off x="3930818" y="4169487"/>
            <a:ext cx="364141" cy="194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4382590" y="4701473"/>
            <a:ext cx="372234" cy="209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7F0939-E5D5-44FA-A539-6FDFD7D0D95C}"/>
              </a:ext>
            </a:extLst>
          </p:cNvPr>
          <p:cNvSpPr txBox="1"/>
          <p:nvPr/>
        </p:nvSpPr>
        <p:spPr>
          <a:xfrm>
            <a:off x="312511" y="796025"/>
            <a:ext cx="2737857" cy="596968"/>
          </a:xfrm>
          <a:prstGeom prst="rect">
            <a:avLst/>
          </a:prstGeom>
          <a:noFill/>
        </p:spPr>
        <p:txBody>
          <a:bodyPr wrap="square" rtlCol="0">
            <a:noAutofit/>
          </a:bodyPr>
          <a:lstStyle/>
          <a:p>
            <a:r>
              <a:rPr lang="en-US" dirty="0"/>
              <a:t>Enter PO 527965</a:t>
            </a:r>
          </a:p>
          <a:p>
            <a:r>
              <a:rPr lang="en-US" dirty="0">
                <a:solidFill>
                  <a:srgbClr val="00B050"/>
                </a:solidFill>
              </a:rPr>
              <a:t>Click on: </a:t>
            </a:r>
            <a:r>
              <a:rPr lang="en-US" dirty="0"/>
              <a:t>“search”</a:t>
            </a:r>
            <a:endParaRPr lang="en-US" dirty="0">
              <a:solidFill>
                <a:srgbClr val="FFFF00"/>
              </a:solidFill>
            </a:endParaRPr>
          </a:p>
        </p:txBody>
      </p:sp>
      <p:pic>
        <p:nvPicPr>
          <p:cNvPr id="18" name="Picture 17">
            <a:extLst>
              <a:ext uri="{FF2B5EF4-FFF2-40B4-BE49-F238E27FC236}">
                <a16:creationId xmlns:a16="http://schemas.microsoft.com/office/drawing/2014/main" id="{8078B625-5231-4908-A6F5-E6E4DFE98D2E}"/>
              </a:ext>
            </a:extLst>
          </p:cNvPr>
          <p:cNvPicPr>
            <a:picLocks noChangeAspect="1"/>
          </p:cNvPicPr>
          <p:nvPr/>
        </p:nvPicPr>
        <p:blipFill>
          <a:blip r:embed="rId5"/>
          <a:stretch>
            <a:fillRect/>
          </a:stretch>
        </p:blipFill>
        <p:spPr>
          <a:xfrm>
            <a:off x="1295195" y="5267838"/>
            <a:ext cx="6919257" cy="702945"/>
          </a:xfrm>
          <a:prstGeom prst="rect">
            <a:avLst/>
          </a:prstGeom>
        </p:spPr>
      </p:pic>
      <p:sp>
        <p:nvSpPr>
          <p:cNvPr id="20" name="TextBox 19">
            <a:extLst>
              <a:ext uri="{FF2B5EF4-FFF2-40B4-BE49-F238E27FC236}">
                <a16:creationId xmlns:a16="http://schemas.microsoft.com/office/drawing/2014/main" id="{CEEEE089-C7E8-41A9-8A53-B399322F3DE2}"/>
              </a:ext>
            </a:extLst>
          </p:cNvPr>
          <p:cNvSpPr txBox="1"/>
          <p:nvPr/>
        </p:nvSpPr>
        <p:spPr>
          <a:xfrm>
            <a:off x="312511" y="6130725"/>
            <a:ext cx="2891181" cy="375598"/>
          </a:xfrm>
          <a:prstGeom prst="rect">
            <a:avLst/>
          </a:prstGeom>
          <a:noFill/>
        </p:spPr>
        <p:txBody>
          <a:bodyPr wrap="square" rtlCol="0">
            <a:noAutofit/>
          </a:bodyPr>
          <a:lstStyle/>
          <a:p>
            <a:r>
              <a:rPr lang="en-US" dirty="0">
                <a:solidFill>
                  <a:srgbClr val="00B050"/>
                </a:solidFill>
              </a:rPr>
              <a:t>Click on: </a:t>
            </a:r>
            <a:r>
              <a:rPr lang="en-US" dirty="0"/>
              <a:t>“return value”.</a:t>
            </a:r>
            <a:endParaRPr lang="en-US" dirty="0">
              <a:solidFill>
                <a:srgbClr val="FFFF00"/>
              </a:solidFill>
            </a:endParaRPr>
          </a:p>
        </p:txBody>
      </p:sp>
      <p:cxnSp>
        <p:nvCxnSpPr>
          <p:cNvPr id="21" name="Straight Arrow Connector 20">
            <a:extLst>
              <a:ext uri="{FF2B5EF4-FFF2-40B4-BE49-F238E27FC236}">
                <a16:creationId xmlns:a16="http://schemas.microsoft.com/office/drawing/2014/main" id="{2A870263-8FA9-435C-BBCF-20355690DAB5}"/>
              </a:ext>
            </a:extLst>
          </p:cNvPr>
          <p:cNvCxnSpPr/>
          <p:nvPr/>
        </p:nvCxnSpPr>
        <p:spPr>
          <a:xfrm flipH="1">
            <a:off x="1681439" y="5466910"/>
            <a:ext cx="334498"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7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BF862-02B4-49F8-B32D-70757098C76C}"/>
              </a:ext>
            </a:extLst>
          </p:cNvPr>
          <p:cNvPicPr>
            <a:picLocks noChangeAspect="1"/>
          </p:cNvPicPr>
          <p:nvPr/>
        </p:nvPicPr>
        <p:blipFill>
          <a:blip r:embed="rId3"/>
          <a:stretch>
            <a:fillRect/>
          </a:stretch>
        </p:blipFill>
        <p:spPr>
          <a:xfrm>
            <a:off x="576770" y="2131109"/>
            <a:ext cx="7929077" cy="1603458"/>
          </a:xfrm>
          <a:prstGeom prst="rect">
            <a:avLst/>
          </a:prstGeom>
        </p:spPr>
      </p:pic>
      <p:sp>
        <p:nvSpPr>
          <p:cNvPr id="15" name="Oval 14">
            <a:extLst>
              <a:ext uri="{FF2B5EF4-FFF2-40B4-BE49-F238E27FC236}">
                <a16:creationId xmlns:a16="http://schemas.microsoft.com/office/drawing/2014/main" id="{9360E0F7-B5BF-4F53-8A1F-6BA067B23E1C}"/>
              </a:ext>
            </a:extLst>
          </p:cNvPr>
          <p:cNvSpPr/>
          <p:nvPr/>
        </p:nvSpPr>
        <p:spPr>
          <a:xfrm>
            <a:off x="4188770" y="2362760"/>
            <a:ext cx="1346181" cy="14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4474896" y="3330967"/>
            <a:ext cx="372233" cy="18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2147242" y="3026630"/>
            <a:ext cx="6147094" cy="198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2147242" y="2908490"/>
            <a:ext cx="6063246" cy="174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29D5448D-F319-4ECC-9B77-840A1404321D}"/>
              </a:ext>
            </a:extLst>
          </p:cNvPr>
          <p:cNvPicPr>
            <a:picLocks noChangeAspect="1"/>
          </p:cNvPicPr>
          <p:nvPr/>
        </p:nvPicPr>
        <p:blipFill>
          <a:blip r:embed="rId4"/>
          <a:stretch>
            <a:fillRect/>
          </a:stretch>
        </p:blipFill>
        <p:spPr>
          <a:xfrm>
            <a:off x="576770" y="2127689"/>
            <a:ext cx="7905919" cy="1629729"/>
          </a:xfrm>
          <a:prstGeom prst="rect">
            <a:avLst/>
          </a:prstGeom>
        </p:spPr>
      </p:pic>
      <p:sp>
        <p:nvSpPr>
          <p:cNvPr id="2" name="Title 1"/>
          <p:cNvSpPr>
            <a:spLocks noGrp="1"/>
          </p:cNvSpPr>
          <p:nvPr>
            <p:ph type="title"/>
          </p:nvPr>
        </p:nvSpPr>
        <p:spPr>
          <a:xfrm>
            <a:off x="895289" y="532187"/>
            <a:ext cx="7315199" cy="866347"/>
          </a:xfrm>
        </p:spPr>
        <p:txBody>
          <a:bodyPr>
            <a:normAutofit/>
          </a:bodyPr>
          <a:lstStyle/>
          <a:p>
            <a:pPr algn="l"/>
            <a:r>
              <a:rPr lang="en-US" dirty="0">
                <a:solidFill>
                  <a:srgbClr val="FFFF00"/>
                </a:solidFill>
              </a:rPr>
              <a:t>Modify CAPITAL ASSETS TAB</a:t>
            </a:r>
          </a:p>
        </p:txBody>
      </p:sp>
      <p:cxnSp>
        <p:nvCxnSpPr>
          <p:cNvPr id="20" name="Straight Arrow Connector 19"/>
          <p:cNvCxnSpPr/>
          <p:nvPr/>
        </p:nvCxnSpPr>
        <p:spPr>
          <a:xfrm>
            <a:off x="1950074" y="3146448"/>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1303" y="4957440"/>
            <a:ext cx="8296851" cy="946241"/>
          </a:xfrm>
          <a:prstGeom prst="rect">
            <a:avLst/>
          </a:prstGeom>
          <a:noFill/>
        </p:spPr>
        <p:txBody>
          <a:bodyPr wrap="square" rtlCol="0">
            <a:noAutofit/>
          </a:bodyPr>
          <a:lstStyle/>
          <a:p>
            <a:r>
              <a:rPr lang="en-US" dirty="0">
                <a:solidFill>
                  <a:srgbClr val="FFFF00"/>
                </a:solidFill>
              </a:rPr>
              <a:t>The System Control Remainder Amount will need to be distributed to the Source, Target, and Asset. NOTE: Kuali does not distinguish debits and credits.</a:t>
            </a:r>
          </a:p>
          <a:p>
            <a:endParaRPr lang="en-US" dirty="0">
              <a:solidFill>
                <a:srgbClr val="00B050"/>
              </a:solidFill>
            </a:endParaRPr>
          </a:p>
          <a:p>
            <a:r>
              <a:rPr lang="en-US" dirty="0">
                <a:solidFill>
                  <a:srgbClr val="00B050"/>
                </a:solidFill>
              </a:rPr>
              <a:t>Click on: </a:t>
            </a:r>
            <a:r>
              <a:rPr lang="en-US" dirty="0"/>
              <a:t>“redistribute total amount”.</a:t>
            </a:r>
          </a:p>
          <a:p>
            <a:endParaRPr lang="en-US" dirty="0">
              <a:solidFill>
                <a:srgbClr val="FFFF00"/>
              </a:solidFill>
            </a:endParaRPr>
          </a:p>
        </p:txBody>
      </p:sp>
      <p:sp>
        <p:nvSpPr>
          <p:cNvPr id="16" name="Oval 15"/>
          <p:cNvSpPr/>
          <p:nvPr/>
        </p:nvSpPr>
        <p:spPr>
          <a:xfrm>
            <a:off x="4955230" y="2364728"/>
            <a:ext cx="1024784" cy="191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p:nvSpPr>
        <p:spPr>
          <a:xfrm>
            <a:off x="190923" y="1546244"/>
            <a:ext cx="4990677" cy="369332"/>
          </a:xfrm>
          <a:prstGeom prst="rect">
            <a:avLst/>
          </a:prstGeom>
        </p:spPr>
        <p:txBody>
          <a:bodyPr wrap="square">
            <a:spAutoFit/>
          </a:bodyPr>
          <a:lstStyle/>
          <a:p>
            <a:r>
              <a:rPr lang="en-US" dirty="0">
                <a:solidFill>
                  <a:srgbClr val="00B050"/>
                </a:solidFill>
              </a:rPr>
              <a:t>The Asset Number will now be populated.</a:t>
            </a:r>
          </a:p>
        </p:txBody>
      </p:sp>
      <p:sp>
        <p:nvSpPr>
          <p:cNvPr id="11" name="Oval 10"/>
          <p:cNvSpPr/>
          <p:nvPr/>
        </p:nvSpPr>
        <p:spPr>
          <a:xfrm>
            <a:off x="2216229" y="2296824"/>
            <a:ext cx="1784718" cy="270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a:extLst>
              <a:ext uri="{FF2B5EF4-FFF2-40B4-BE49-F238E27FC236}">
                <a16:creationId xmlns:a16="http://schemas.microsoft.com/office/drawing/2014/main" id="{3F3E9A25-70E9-46B3-9327-A063FDDE9E5A}"/>
              </a:ext>
            </a:extLst>
          </p:cNvPr>
          <p:cNvSpPr txBox="1"/>
          <p:nvPr/>
        </p:nvSpPr>
        <p:spPr>
          <a:xfrm>
            <a:off x="399672" y="4120829"/>
            <a:ext cx="8002021" cy="1133479"/>
          </a:xfrm>
          <a:prstGeom prst="rect">
            <a:avLst/>
          </a:prstGeom>
          <a:noFill/>
        </p:spPr>
        <p:txBody>
          <a:bodyPr wrap="square" rtlCol="0">
            <a:noAutofit/>
          </a:bodyPr>
          <a:lstStyle/>
          <a:p>
            <a:r>
              <a:rPr lang="en-US" dirty="0">
                <a:solidFill>
                  <a:srgbClr val="FFFF00"/>
                </a:solidFill>
              </a:rPr>
              <a:t>The Source, Target, and Asset should now reflect the amounts to be distributed. </a:t>
            </a:r>
          </a:p>
          <a:p>
            <a:r>
              <a:rPr lang="en-US" dirty="0">
                <a:solidFill>
                  <a:srgbClr val="FFFF00"/>
                </a:solidFill>
              </a:rPr>
              <a:t>The System Control Remainder Amount should show “0.00”.</a:t>
            </a:r>
          </a:p>
          <a:p>
            <a:endParaRPr lang="en-US" dirty="0">
              <a:solidFill>
                <a:srgbClr val="FFFF00"/>
              </a:solidFill>
            </a:endParaRPr>
          </a:p>
        </p:txBody>
      </p:sp>
    </p:spTree>
    <p:extLst>
      <p:ext uri="{BB962C8B-B14F-4D97-AF65-F5344CB8AC3E}">
        <p14:creationId xmlns:p14="http://schemas.microsoft.com/office/powerpoint/2010/main" val="11433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subTnLst>
                                    <p:set>
                                      <p:cBhvr override="childStyle">
                                        <p:cTn dur="1" fill="hold" display="0" masterRel="nextClick" afterEffect="1"/>
                                        <p:tgtEl>
                                          <p:spTgt spid="27">
                                            <p:txEl>
                                              <p:pRg st="2" end="2"/>
                                            </p:txEl>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12" grpId="0" animBg="1"/>
      <p:bldP spid="16" grpId="0" animBg="1"/>
      <p:bldP spid="16" grpId="1"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D280233-53F3-45D3-B268-C958677B2763}"/>
              </a:ext>
            </a:extLst>
          </p:cNvPr>
          <p:cNvPicPr>
            <a:picLocks noChangeAspect="1"/>
          </p:cNvPicPr>
          <p:nvPr/>
        </p:nvPicPr>
        <p:blipFill>
          <a:blip r:embed="rId3"/>
          <a:stretch>
            <a:fillRect/>
          </a:stretch>
        </p:blipFill>
        <p:spPr>
          <a:xfrm>
            <a:off x="2369504" y="4474537"/>
            <a:ext cx="4800600" cy="476250"/>
          </a:xfrm>
          <a:prstGeom prst="rect">
            <a:avLst/>
          </a:prstGeom>
        </p:spPr>
      </p:pic>
      <p:pic>
        <p:nvPicPr>
          <p:cNvPr id="6" name="Picture 5">
            <a:extLst>
              <a:ext uri="{FF2B5EF4-FFF2-40B4-BE49-F238E27FC236}">
                <a16:creationId xmlns:a16="http://schemas.microsoft.com/office/drawing/2014/main" id="{EF31B459-3F51-41D7-9283-47394E44573D}"/>
              </a:ext>
            </a:extLst>
          </p:cNvPr>
          <p:cNvPicPr>
            <a:picLocks noChangeAspect="1"/>
          </p:cNvPicPr>
          <p:nvPr/>
        </p:nvPicPr>
        <p:blipFill>
          <a:blip r:embed="rId4"/>
          <a:stretch>
            <a:fillRect/>
          </a:stretch>
        </p:blipFill>
        <p:spPr>
          <a:xfrm>
            <a:off x="463387" y="2113816"/>
            <a:ext cx="8237692" cy="920816"/>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a:cxnSpLocks/>
          </p:cNvCxnSpPr>
          <p:nvPr/>
        </p:nvCxnSpPr>
        <p:spPr>
          <a:xfrm>
            <a:off x="1857166" y="2358751"/>
            <a:ext cx="317916" cy="213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2955" y="3442562"/>
            <a:ext cx="8338556" cy="657878"/>
          </a:xfrm>
          <a:prstGeom prst="rect">
            <a:avLst/>
          </a:prstGeom>
          <a:noFill/>
        </p:spPr>
        <p:txBody>
          <a:bodyPr wrap="square" rtlCol="0">
            <a:noAutofit/>
          </a:bodyPr>
          <a:lstStyle/>
          <a:p>
            <a:endParaRPr lang="en-US" dirty="0">
              <a:solidFill>
                <a:srgbClr val="FFFF00"/>
              </a:solidFill>
              <a:cs typeface="Arial" pitchFamily="34" charset="0"/>
            </a:endParaRPr>
          </a:p>
          <a:p>
            <a:r>
              <a:rPr lang="en-US" dirty="0">
                <a:solidFill>
                  <a:srgbClr val="FFFF00"/>
                </a:solidFill>
                <a:cs typeface="Arial" pitchFamily="34" charset="0"/>
              </a:rPr>
              <a:t>You can now submit, save, reload, close, cancel or copy the document.</a:t>
            </a:r>
            <a:endParaRPr lang="en-US" dirty="0">
              <a:solidFill>
                <a:srgbClr val="FFFF00"/>
              </a:solidFill>
            </a:endParaRPr>
          </a:p>
        </p:txBody>
      </p:sp>
      <p:sp>
        <p:nvSpPr>
          <p:cNvPr id="10" name="Oval 9"/>
          <p:cNvSpPr/>
          <p:nvPr/>
        </p:nvSpPr>
        <p:spPr>
          <a:xfrm>
            <a:off x="2574402" y="4580192"/>
            <a:ext cx="611183" cy="324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323311" y="2153381"/>
            <a:ext cx="1533855" cy="21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170104" y="2449827"/>
            <a:ext cx="470818"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528794" y="221686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311" y="1368022"/>
            <a:ext cx="6382289" cy="646331"/>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“add”. </a:t>
            </a:r>
          </a:p>
        </p:txBody>
      </p:sp>
      <p:sp>
        <p:nvSpPr>
          <p:cNvPr id="14" name="Oval 13"/>
          <p:cNvSpPr/>
          <p:nvPr/>
        </p:nvSpPr>
        <p:spPr>
          <a:xfrm>
            <a:off x="3412313" y="4619170"/>
            <a:ext cx="469788" cy="248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4108829" y="4601775"/>
            <a:ext cx="544768" cy="262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6508315" y="4626710"/>
            <a:ext cx="499388" cy="23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4924910" y="4626710"/>
            <a:ext cx="566465" cy="262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5699517" y="4601775"/>
            <a:ext cx="566465" cy="248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475710" y="5232651"/>
            <a:ext cx="2225925" cy="384624"/>
          </a:xfrm>
          <a:prstGeom prst="rect">
            <a:avLst/>
          </a:prstGeom>
          <a:noFill/>
        </p:spPr>
        <p:txBody>
          <a:bodyPr wrap="square" rtlCol="0">
            <a:noAutofit/>
          </a:bodyPr>
          <a:lstStyle/>
          <a:p>
            <a:r>
              <a:rPr lang="en-US" dirty="0">
                <a:solidFill>
                  <a:srgbClr val="00B050"/>
                </a:solidFill>
                <a:cs typeface="Arial" pitchFamily="34" charset="0"/>
              </a:rPr>
              <a:t>Click on: </a:t>
            </a:r>
            <a:r>
              <a:rPr lang="en-US" dirty="0">
                <a:cs typeface="Arial" pitchFamily="34" charset="0"/>
              </a:rPr>
              <a:t>“save”.</a:t>
            </a:r>
            <a:endParaRPr lang="en-US" dirty="0"/>
          </a:p>
        </p:txBody>
      </p:sp>
      <p:sp>
        <p:nvSpPr>
          <p:cNvPr id="22" name="Oval 21"/>
          <p:cNvSpPr/>
          <p:nvPr/>
        </p:nvSpPr>
        <p:spPr>
          <a:xfrm>
            <a:off x="3374823" y="4566755"/>
            <a:ext cx="544768" cy="33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4929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1" presetID="1" presetClass="exit"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10" grpId="0" animBg="1"/>
      <p:bldP spid="11" grpId="0" animBg="1"/>
      <p:bldP spid="12" grpId="0" animBg="1"/>
      <p:bldP spid="5" grpId="0"/>
      <p:bldP spid="14" grpId="0" animBg="1"/>
      <p:bldP spid="15" grpId="0" animBg="1"/>
      <p:bldP spid="16" grpId="0" animBg="1"/>
      <p:bldP spid="17" grpId="0" animBg="1"/>
      <p:bldP spid="18"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69550-1615-4F61-B37A-40EDBB635B50}"/>
              </a:ext>
            </a:extLst>
          </p:cNvPr>
          <p:cNvPicPr>
            <a:picLocks noChangeAspect="1"/>
          </p:cNvPicPr>
          <p:nvPr/>
        </p:nvPicPr>
        <p:blipFill>
          <a:blip r:embed="rId3"/>
          <a:stretch>
            <a:fillRect/>
          </a:stretch>
        </p:blipFill>
        <p:spPr>
          <a:xfrm>
            <a:off x="308094" y="3969848"/>
            <a:ext cx="8551911" cy="1723354"/>
          </a:xfrm>
          <a:prstGeom prst="rect">
            <a:avLst/>
          </a:prstGeom>
        </p:spPr>
      </p:pic>
      <p:sp>
        <p:nvSpPr>
          <p:cNvPr id="2" name="Title 1"/>
          <p:cNvSpPr>
            <a:spLocks noGrp="1"/>
          </p:cNvSpPr>
          <p:nvPr>
            <p:ph type="title"/>
          </p:nvPr>
        </p:nvSpPr>
        <p:spPr>
          <a:xfrm>
            <a:off x="2079600" y="547204"/>
            <a:ext cx="4894273" cy="866347"/>
          </a:xfrm>
        </p:spPr>
        <p:txBody>
          <a:bodyPr>
            <a:normAutofit/>
          </a:bodyPr>
          <a:lstStyle/>
          <a:p>
            <a:pPr algn="l"/>
            <a:r>
              <a:rPr lang="en-US" dirty="0">
                <a:solidFill>
                  <a:srgbClr val="FFFF00"/>
                </a:solidFill>
              </a:rPr>
              <a:t>MAKING CHANGES</a:t>
            </a:r>
          </a:p>
        </p:txBody>
      </p:sp>
      <p:sp>
        <p:nvSpPr>
          <p:cNvPr id="6" name="TextBox 5"/>
          <p:cNvSpPr txBox="1"/>
          <p:nvPr/>
        </p:nvSpPr>
        <p:spPr>
          <a:xfrm>
            <a:off x="308094" y="1702692"/>
            <a:ext cx="8391885" cy="2043476"/>
          </a:xfrm>
          <a:prstGeom prst="rect">
            <a:avLst/>
          </a:prstGeom>
          <a:noFill/>
        </p:spPr>
        <p:txBody>
          <a:bodyPr wrap="square" rtlCol="0">
            <a:noAutofit/>
          </a:bodyPr>
          <a:lstStyle/>
          <a:p>
            <a:r>
              <a:rPr lang="en-US" dirty="0">
                <a:solidFill>
                  <a:srgbClr val="00B050"/>
                </a:solidFill>
              </a:rPr>
              <a:t>Once information has been entered, the following Actions are available:</a:t>
            </a:r>
          </a:p>
          <a:p>
            <a:pPr marL="285750" indent="-285750">
              <a:buFont typeface="Arial" panose="020B0604020202020204" pitchFamily="34" charset="0"/>
              <a:buChar char="•"/>
            </a:pPr>
            <a:r>
              <a:rPr lang="en-US" dirty="0"/>
              <a:t>Refresh, will update any amount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Delete, will delete all info in the section.</a:t>
            </a:r>
          </a:p>
          <a:p>
            <a:endParaRPr lang="en-US" dirty="0"/>
          </a:p>
          <a:p>
            <a:pPr marL="285750" indent="-285750">
              <a:buFont typeface="Arial" panose="020B0604020202020204" pitchFamily="34" charset="0"/>
              <a:buChar char="•"/>
            </a:pPr>
            <a:r>
              <a:rPr lang="en-US" dirty="0"/>
              <a:t>Clear, will clear the amounts.</a:t>
            </a:r>
            <a:endParaRPr lang="en-US" dirty="0">
              <a:solidFill>
                <a:srgbClr val="FFFF00"/>
              </a:solidFill>
            </a:endParaRPr>
          </a:p>
          <a:p>
            <a:endParaRPr lang="en-US" dirty="0">
              <a:solidFill>
                <a:srgbClr val="00B050"/>
              </a:solidFill>
            </a:endParaRPr>
          </a:p>
          <a:p>
            <a:endParaRPr lang="en-US" dirty="0">
              <a:solidFill>
                <a:srgbClr val="00B050"/>
              </a:solidFill>
            </a:endParaRPr>
          </a:p>
        </p:txBody>
      </p:sp>
      <p:cxnSp>
        <p:nvCxnSpPr>
          <p:cNvPr id="7" name="Straight Arrow Connector 6"/>
          <p:cNvCxnSpPr/>
          <p:nvPr/>
        </p:nvCxnSpPr>
        <p:spPr>
          <a:xfrm flipV="1">
            <a:off x="5198461" y="5466177"/>
            <a:ext cx="265273" cy="35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01703" y="5466177"/>
            <a:ext cx="265273" cy="35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55583" y="5485863"/>
            <a:ext cx="265273" cy="35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221052" y="5275646"/>
            <a:ext cx="1284943" cy="253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308094" y="5935579"/>
            <a:ext cx="2034054" cy="434398"/>
          </a:xfrm>
          <a:prstGeom prst="rect">
            <a:avLst/>
          </a:prstGeom>
          <a:noFill/>
        </p:spPr>
        <p:txBody>
          <a:bodyPr wrap="square" rtlCol="0">
            <a:noAutofit/>
          </a:bodyPr>
          <a:lstStyle/>
          <a:p>
            <a:r>
              <a:rPr lang="en-US" dirty="0">
                <a:solidFill>
                  <a:srgbClr val="00B050"/>
                </a:solidFill>
              </a:rPr>
              <a:t>Click on: </a:t>
            </a:r>
            <a:r>
              <a:rPr lang="en-US" dirty="0"/>
              <a:t>“clear”</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14" name="Oval 13"/>
          <p:cNvSpPr/>
          <p:nvPr/>
        </p:nvSpPr>
        <p:spPr>
          <a:xfrm>
            <a:off x="112294" y="4347411"/>
            <a:ext cx="8927431" cy="1652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7717216" y="4825764"/>
            <a:ext cx="821766" cy="290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270198" y="5189665"/>
            <a:ext cx="773640" cy="276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 name="Straight Arrow Connector 16"/>
          <p:cNvCxnSpPr/>
          <p:nvPr/>
        </p:nvCxnSpPr>
        <p:spPr>
          <a:xfrm flipV="1">
            <a:off x="5973939" y="5454663"/>
            <a:ext cx="265273" cy="35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7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26" presetClass="emph" presetSubtype="0" fill="hold" nodeType="withEffect">
                                  <p:stCondLst>
                                    <p:cond delay="0"/>
                                  </p:stCondLst>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B1F23D-5D0F-418A-A615-866E103F92D7}"/>
              </a:ext>
            </a:extLst>
          </p:cNvPr>
          <p:cNvPicPr>
            <a:picLocks noChangeAspect="1"/>
          </p:cNvPicPr>
          <p:nvPr/>
        </p:nvPicPr>
        <p:blipFill>
          <a:blip r:embed="rId3"/>
          <a:stretch>
            <a:fillRect/>
          </a:stretch>
        </p:blipFill>
        <p:spPr>
          <a:xfrm>
            <a:off x="699232" y="2326915"/>
            <a:ext cx="7745536" cy="3715131"/>
          </a:xfrm>
          <a:prstGeom prst="rect">
            <a:avLst/>
          </a:prstGeom>
        </p:spPr>
      </p:pic>
      <p:sp>
        <p:nvSpPr>
          <p:cNvPr id="2" name="Title 1"/>
          <p:cNvSpPr>
            <a:spLocks noGrp="1"/>
          </p:cNvSpPr>
          <p:nvPr>
            <p:ph type="title"/>
          </p:nvPr>
        </p:nvSpPr>
        <p:spPr>
          <a:xfrm>
            <a:off x="2079601" y="394798"/>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308094" y="1391941"/>
            <a:ext cx="8186201" cy="613321"/>
          </a:xfrm>
          <a:prstGeom prst="rect">
            <a:avLst/>
          </a:prstGeom>
          <a:noFill/>
        </p:spPr>
        <p:txBody>
          <a:bodyPr wrap="square" rtlCol="0">
            <a:noAutofit/>
          </a:bodyPr>
          <a:lstStyle/>
          <a:p>
            <a:r>
              <a:rPr lang="en-US" dirty="0">
                <a:solidFill>
                  <a:srgbClr val="00B050"/>
                </a:solidFill>
              </a:rPr>
              <a:t>The amounts are back to zero and the System Control Remainder Amount is repopulated.</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15" name="Oval 14"/>
          <p:cNvSpPr/>
          <p:nvPr/>
        </p:nvSpPr>
        <p:spPr>
          <a:xfrm>
            <a:off x="7385403" y="5300283"/>
            <a:ext cx="821766" cy="398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270056" y="5697730"/>
            <a:ext cx="773640" cy="276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2261954" y="4763866"/>
            <a:ext cx="1725148" cy="262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190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5003E-C30C-438C-AFC4-C465245EB55A}"/>
              </a:ext>
            </a:extLst>
          </p:cNvPr>
          <p:cNvPicPr>
            <a:picLocks noChangeAspect="1"/>
          </p:cNvPicPr>
          <p:nvPr/>
        </p:nvPicPr>
        <p:blipFill>
          <a:blip r:embed="rId3"/>
          <a:stretch>
            <a:fillRect/>
          </a:stretch>
        </p:blipFill>
        <p:spPr>
          <a:xfrm>
            <a:off x="775917" y="2171879"/>
            <a:ext cx="7367576" cy="3673860"/>
          </a:xfrm>
          <a:prstGeom prst="rect">
            <a:avLst/>
          </a:prstGeom>
        </p:spPr>
      </p:pic>
      <p:pic>
        <p:nvPicPr>
          <p:cNvPr id="6" name="Picture 5">
            <a:extLst>
              <a:ext uri="{FF2B5EF4-FFF2-40B4-BE49-F238E27FC236}">
                <a16:creationId xmlns:a16="http://schemas.microsoft.com/office/drawing/2014/main" id="{DB2CE9BE-2786-4AAC-9859-084EA003E1D2}"/>
              </a:ext>
            </a:extLst>
          </p:cNvPr>
          <p:cNvPicPr>
            <a:picLocks noChangeAspect="1"/>
          </p:cNvPicPr>
          <p:nvPr/>
        </p:nvPicPr>
        <p:blipFill>
          <a:blip r:embed="rId4"/>
          <a:stretch>
            <a:fillRect/>
          </a:stretch>
        </p:blipFill>
        <p:spPr>
          <a:xfrm>
            <a:off x="1055254" y="2234488"/>
            <a:ext cx="6942966" cy="3206456"/>
          </a:xfrm>
          <a:prstGeom prst="rect">
            <a:avLst/>
          </a:prstGeom>
        </p:spPr>
      </p:pic>
      <p:sp>
        <p:nvSpPr>
          <p:cNvPr id="2" name="Title 1"/>
          <p:cNvSpPr>
            <a:spLocks noGrp="1"/>
          </p:cNvSpPr>
          <p:nvPr>
            <p:ph type="title"/>
          </p:nvPr>
        </p:nvSpPr>
        <p:spPr>
          <a:xfrm>
            <a:off x="2079601" y="394798"/>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242928" y="1012261"/>
            <a:ext cx="7665479" cy="824198"/>
          </a:xfrm>
          <a:prstGeom prst="rect">
            <a:avLst/>
          </a:prstGeom>
          <a:noFill/>
        </p:spPr>
        <p:txBody>
          <a:bodyPr wrap="square" rtlCol="0">
            <a:noAutofit/>
          </a:bodyPr>
          <a:lstStyle/>
          <a:p>
            <a:r>
              <a:rPr lang="en-US" dirty="0">
                <a:solidFill>
                  <a:srgbClr val="00B050"/>
                </a:solidFill>
              </a:rPr>
              <a:t>To add an additional asset, click on: </a:t>
            </a:r>
            <a:r>
              <a:rPr lang="en-US" dirty="0"/>
              <a:t>“modify asset” again.</a:t>
            </a:r>
          </a:p>
          <a:p>
            <a:r>
              <a:rPr lang="en-US" dirty="0">
                <a:solidFill>
                  <a:srgbClr val="FFFF00"/>
                </a:solidFill>
              </a:rPr>
              <a:t>This opens up another section to enter another asset number.</a:t>
            </a:r>
          </a:p>
          <a:p>
            <a:r>
              <a:rPr lang="en-US" dirty="0">
                <a:solidFill>
                  <a:srgbClr val="FFFF00"/>
                </a:solidFill>
              </a:rPr>
              <a:t>The section will be removed.</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15" name="Oval 14"/>
          <p:cNvSpPr/>
          <p:nvPr/>
        </p:nvSpPr>
        <p:spPr>
          <a:xfrm>
            <a:off x="4526736" y="3311664"/>
            <a:ext cx="498417" cy="265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 name="Straight Arrow Connector 10"/>
          <p:cNvCxnSpPr/>
          <p:nvPr/>
        </p:nvCxnSpPr>
        <p:spPr>
          <a:xfrm flipH="1" flipV="1">
            <a:off x="5595340" y="5808813"/>
            <a:ext cx="139503" cy="2171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5820" y="6358524"/>
            <a:ext cx="5533336" cy="336526"/>
          </a:xfrm>
          <a:prstGeom prst="rect">
            <a:avLst/>
          </a:prstGeom>
          <a:noFill/>
        </p:spPr>
        <p:txBody>
          <a:bodyPr wrap="square" rtlCol="0">
            <a:noAutofit/>
          </a:bodyPr>
          <a:lstStyle/>
          <a:p>
            <a:r>
              <a:rPr lang="en-US" dirty="0">
                <a:solidFill>
                  <a:srgbClr val="00B050"/>
                </a:solidFill>
              </a:rPr>
              <a:t>To remove a section, click on: “</a:t>
            </a:r>
            <a:r>
              <a:rPr lang="en-US" dirty="0"/>
              <a:t>delete”.</a:t>
            </a:r>
          </a:p>
          <a:p>
            <a:endParaRPr lang="en-US" dirty="0">
              <a:solidFill>
                <a:srgbClr val="00B050"/>
              </a:solidFill>
            </a:endParaRPr>
          </a:p>
          <a:p>
            <a:endParaRPr lang="en-US" dirty="0">
              <a:solidFill>
                <a:srgbClr val="00B050"/>
              </a:solidFill>
            </a:endParaRPr>
          </a:p>
        </p:txBody>
      </p:sp>
      <p:sp>
        <p:nvSpPr>
          <p:cNvPr id="18" name="Oval 17"/>
          <p:cNvSpPr/>
          <p:nvPr/>
        </p:nvSpPr>
        <p:spPr>
          <a:xfrm>
            <a:off x="2144336" y="5547944"/>
            <a:ext cx="1225073" cy="369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336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childTnLst>
                                  <p:subTnLst>
                                    <p:set>
                                      <p:cBhvr override="childStyle">
                                        <p:cTn dur="1" fill="hold" display="0" masterRel="nextClick" afterEffect="1"/>
                                        <p:tgtEl>
                                          <p:spTgt spid="27">
                                            <p:txEl>
                                              <p:pRg st="1" end="1"/>
                                            </p:txEl>
                                          </p:spTgt>
                                        </p:tgtEl>
                                        <p:attrNameLst>
                                          <p:attrName>style.visibility</p:attrName>
                                        </p:attrNameLst>
                                      </p:cBhvr>
                                      <p:to>
                                        <p:strVal val="hidden"/>
                                      </p:to>
                                    </p:set>
                                  </p:sub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7">
                                            <p:txEl>
                                              <p:pRg st="0" end="0"/>
                                            </p:txEl>
                                          </p:spTgt>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3" grpId="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3D962-992C-494D-9242-56860D5345AF}"/>
              </a:ext>
            </a:extLst>
          </p:cNvPr>
          <p:cNvPicPr>
            <a:picLocks noChangeAspect="1"/>
          </p:cNvPicPr>
          <p:nvPr/>
        </p:nvPicPr>
        <p:blipFill>
          <a:blip r:embed="rId3"/>
          <a:stretch>
            <a:fillRect/>
          </a:stretch>
        </p:blipFill>
        <p:spPr>
          <a:xfrm>
            <a:off x="1119041" y="3371496"/>
            <a:ext cx="6905917" cy="3253860"/>
          </a:xfrm>
          <a:prstGeom prst="rect">
            <a:avLst/>
          </a:prstGeom>
        </p:spPr>
      </p:pic>
      <p:pic>
        <p:nvPicPr>
          <p:cNvPr id="3" name="Picture 2">
            <a:extLst>
              <a:ext uri="{FF2B5EF4-FFF2-40B4-BE49-F238E27FC236}">
                <a16:creationId xmlns:a16="http://schemas.microsoft.com/office/drawing/2014/main" id="{6548D52B-DB32-411F-A40B-49E08A0734A5}"/>
              </a:ext>
            </a:extLst>
          </p:cNvPr>
          <p:cNvPicPr>
            <a:picLocks noChangeAspect="1"/>
          </p:cNvPicPr>
          <p:nvPr/>
        </p:nvPicPr>
        <p:blipFill>
          <a:blip r:embed="rId4"/>
          <a:stretch>
            <a:fillRect/>
          </a:stretch>
        </p:blipFill>
        <p:spPr>
          <a:xfrm>
            <a:off x="2662279" y="1941230"/>
            <a:ext cx="4189063" cy="427284"/>
          </a:xfrm>
          <a:prstGeom prst="rect">
            <a:avLst/>
          </a:prstGeom>
        </p:spPr>
      </p:pic>
      <p:sp>
        <p:nvSpPr>
          <p:cNvPr id="2" name="Title 1"/>
          <p:cNvSpPr>
            <a:spLocks noGrp="1"/>
          </p:cNvSpPr>
          <p:nvPr>
            <p:ph type="title"/>
          </p:nvPr>
        </p:nvSpPr>
        <p:spPr>
          <a:xfrm>
            <a:off x="2079601" y="394798"/>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383335" y="1250401"/>
            <a:ext cx="8669423" cy="592635"/>
          </a:xfrm>
          <a:prstGeom prst="rect">
            <a:avLst/>
          </a:prstGeom>
          <a:noFill/>
        </p:spPr>
        <p:txBody>
          <a:bodyPr wrap="square" rtlCol="0">
            <a:noAutofit/>
          </a:bodyPr>
          <a:lstStyle/>
          <a:p>
            <a:r>
              <a:rPr lang="en-US" dirty="0">
                <a:solidFill>
                  <a:srgbClr val="00B050"/>
                </a:solidFill>
              </a:rPr>
              <a:t>If you have made changes, but have not saved your document, click on: </a:t>
            </a:r>
            <a:r>
              <a:rPr lang="en-US" dirty="0"/>
              <a:t>“reload”.</a:t>
            </a:r>
            <a:endParaRPr lang="en-US" dirty="0">
              <a:solidFill>
                <a:srgbClr val="00B050"/>
              </a:solidFill>
            </a:endParaRPr>
          </a:p>
          <a:p>
            <a:endParaRPr lang="en-US" dirty="0">
              <a:solidFill>
                <a:srgbClr val="00B050"/>
              </a:solidFill>
            </a:endParaRPr>
          </a:p>
        </p:txBody>
      </p:sp>
      <p:sp>
        <p:nvSpPr>
          <p:cNvPr id="15" name="Oval 14"/>
          <p:cNvSpPr/>
          <p:nvPr/>
        </p:nvSpPr>
        <p:spPr>
          <a:xfrm>
            <a:off x="4110755" y="2057070"/>
            <a:ext cx="607292" cy="241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p:cNvSpPr txBox="1"/>
          <p:nvPr/>
        </p:nvSpPr>
        <p:spPr>
          <a:xfrm>
            <a:off x="228075" y="2732906"/>
            <a:ext cx="8669423" cy="638590"/>
          </a:xfrm>
          <a:prstGeom prst="rect">
            <a:avLst/>
          </a:prstGeom>
          <a:noFill/>
        </p:spPr>
        <p:txBody>
          <a:bodyPr wrap="square" rtlCol="0">
            <a:noAutofit/>
          </a:bodyPr>
          <a:lstStyle/>
          <a:p>
            <a:r>
              <a:rPr lang="en-US" dirty="0">
                <a:solidFill>
                  <a:srgbClr val="FFFF00"/>
                </a:solidFill>
              </a:rPr>
              <a:t>This brings your document back to the status prior to your changes and up to the last time you saved the document.</a:t>
            </a:r>
          </a:p>
          <a:p>
            <a:endParaRPr lang="en-US" dirty="0">
              <a:solidFill>
                <a:srgbClr val="00B050"/>
              </a:solidFill>
            </a:endParaRPr>
          </a:p>
        </p:txBody>
      </p:sp>
      <p:sp>
        <p:nvSpPr>
          <p:cNvPr id="14" name="Oval 13"/>
          <p:cNvSpPr/>
          <p:nvPr/>
        </p:nvSpPr>
        <p:spPr>
          <a:xfrm>
            <a:off x="1048290" y="5607599"/>
            <a:ext cx="6976668" cy="1114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2762571" y="2053512"/>
            <a:ext cx="607292" cy="241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228075" y="2431405"/>
            <a:ext cx="8458574" cy="351722"/>
          </a:xfrm>
          <a:prstGeom prst="rect">
            <a:avLst/>
          </a:prstGeom>
          <a:noFill/>
        </p:spPr>
        <p:txBody>
          <a:bodyPr wrap="square" rtlCol="0">
            <a:noAutofit/>
          </a:bodyPr>
          <a:lstStyle/>
          <a:p>
            <a:r>
              <a:rPr lang="en-US" dirty="0">
                <a:solidFill>
                  <a:srgbClr val="00B050"/>
                </a:solidFill>
              </a:rPr>
              <a:t>When you are done entering information, Click on: </a:t>
            </a:r>
            <a:r>
              <a:rPr lang="en-US" dirty="0"/>
              <a:t>“submit”.</a:t>
            </a:r>
          </a:p>
          <a:p>
            <a:endParaRPr lang="en-US" dirty="0">
              <a:solidFill>
                <a:srgbClr val="00B050"/>
              </a:solidFill>
            </a:endParaRPr>
          </a:p>
        </p:txBody>
      </p:sp>
    </p:spTree>
    <p:extLst>
      <p:ext uri="{BB962C8B-B14F-4D97-AF65-F5344CB8AC3E}">
        <p14:creationId xmlns:p14="http://schemas.microsoft.com/office/powerpoint/2010/main" val="36848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animBg="1"/>
      <p:bldP spid="12" grpId="0"/>
      <p:bldP spid="12" grpId="1"/>
      <p:bldP spid="14"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7C757-7C25-4A64-879A-00DF9E868E46}"/>
              </a:ext>
            </a:extLst>
          </p:cNvPr>
          <p:cNvPicPr>
            <a:picLocks noChangeAspect="1"/>
          </p:cNvPicPr>
          <p:nvPr/>
        </p:nvPicPr>
        <p:blipFill>
          <a:blip r:embed="rId3"/>
          <a:stretch>
            <a:fillRect/>
          </a:stretch>
        </p:blipFill>
        <p:spPr>
          <a:xfrm>
            <a:off x="594684" y="1367554"/>
            <a:ext cx="7954632" cy="4782717"/>
          </a:xfrm>
          <a:prstGeom prst="rect">
            <a:avLst/>
          </a:prstGeom>
        </p:spPr>
      </p:pic>
      <p:sp>
        <p:nvSpPr>
          <p:cNvPr id="2" name="Title 1"/>
          <p:cNvSpPr>
            <a:spLocks noGrp="1"/>
          </p:cNvSpPr>
          <p:nvPr>
            <p:ph type="title"/>
          </p:nvPr>
        </p:nvSpPr>
        <p:spPr>
          <a:xfrm>
            <a:off x="2772760" y="539657"/>
            <a:ext cx="3598480" cy="449432"/>
          </a:xfrm>
        </p:spPr>
        <p:txBody>
          <a:bodyPr>
            <a:normAutofit fontScale="90000"/>
          </a:bodyPr>
          <a:lstStyle/>
          <a:p>
            <a:pPr algn="ctr"/>
            <a:r>
              <a:rPr lang="en-US" dirty="0">
                <a:solidFill>
                  <a:srgbClr val="FFFF00"/>
                </a:solidFill>
              </a:rPr>
              <a:t>MAIN MENU</a:t>
            </a:r>
          </a:p>
        </p:txBody>
      </p:sp>
      <p:sp>
        <p:nvSpPr>
          <p:cNvPr id="13" name="Oval 12"/>
          <p:cNvSpPr/>
          <p:nvPr/>
        </p:nvSpPr>
        <p:spPr>
          <a:xfrm>
            <a:off x="2523557" y="2476163"/>
            <a:ext cx="4581250" cy="380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3097306" y="1589473"/>
            <a:ext cx="562004" cy="5660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AC14E-0B72-4A41-8353-2226CDC403B5}"/>
              </a:ext>
            </a:extLst>
          </p:cNvPr>
          <p:cNvPicPr>
            <a:picLocks noChangeAspect="1"/>
          </p:cNvPicPr>
          <p:nvPr/>
        </p:nvPicPr>
        <p:blipFill>
          <a:blip r:embed="rId3"/>
          <a:stretch>
            <a:fillRect/>
          </a:stretch>
        </p:blipFill>
        <p:spPr>
          <a:xfrm>
            <a:off x="501706" y="1720568"/>
            <a:ext cx="8140588" cy="4897073"/>
          </a:xfrm>
          <a:prstGeom prst="rect">
            <a:avLst/>
          </a:prstGeom>
        </p:spPr>
      </p:pic>
      <p:cxnSp>
        <p:nvCxnSpPr>
          <p:cNvPr id="12" name="Straight Arrow Connector 11">
            <a:extLst>
              <a:ext uri="{FF2B5EF4-FFF2-40B4-BE49-F238E27FC236}">
                <a16:creationId xmlns:a16="http://schemas.microsoft.com/office/drawing/2014/main" id="{EEF8F0E2-FD03-4249-8115-97C663700B91}"/>
              </a:ext>
            </a:extLst>
          </p:cNvPr>
          <p:cNvCxnSpPr/>
          <p:nvPr/>
        </p:nvCxnSpPr>
        <p:spPr>
          <a:xfrm flipH="1">
            <a:off x="668473" y="6286467"/>
            <a:ext cx="564092" cy="2208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32565" y="350711"/>
            <a:ext cx="6916615" cy="648259"/>
          </a:xfrm>
        </p:spPr>
        <p:txBody>
          <a:bodyPr>
            <a:normAutofit fontScale="90000"/>
          </a:bodyPr>
          <a:lstStyle/>
          <a:p>
            <a:pPr algn="l"/>
            <a:r>
              <a:rPr lang="en-US" sz="3200" dirty="0">
                <a:solidFill>
                  <a:srgbClr val="FFFF00"/>
                </a:solidFill>
              </a:rPr>
              <a:t>FINANCIAL PROCESSING DOCUMENTS</a:t>
            </a:r>
          </a:p>
        </p:txBody>
      </p:sp>
      <p:sp>
        <p:nvSpPr>
          <p:cNvPr id="8" name="Oval 7">
            <a:extLst>
              <a:ext uri="{FF2B5EF4-FFF2-40B4-BE49-F238E27FC236}">
                <a16:creationId xmlns:a16="http://schemas.microsoft.com/office/drawing/2014/main" id="{CE8FB677-B89E-4056-B425-58F13CAD252E}"/>
              </a:ext>
            </a:extLst>
          </p:cNvPr>
          <p:cNvSpPr/>
          <p:nvPr/>
        </p:nvSpPr>
        <p:spPr>
          <a:xfrm>
            <a:off x="388418" y="2055377"/>
            <a:ext cx="712099" cy="236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A042360-C780-4DFC-B4BC-A9E15CBF5994}"/>
              </a:ext>
            </a:extLst>
          </p:cNvPr>
          <p:cNvSpPr txBox="1"/>
          <p:nvPr/>
        </p:nvSpPr>
        <p:spPr>
          <a:xfrm>
            <a:off x="60690" y="1147153"/>
            <a:ext cx="9022620" cy="373251"/>
          </a:xfrm>
          <a:prstGeom prst="rect">
            <a:avLst/>
          </a:prstGeom>
          <a:noFill/>
        </p:spPr>
        <p:txBody>
          <a:bodyPr wrap="square" rtlCol="0">
            <a:noAutofit/>
          </a:bodyPr>
          <a:lstStyle/>
          <a:p>
            <a:r>
              <a:rPr lang="en-US" sz="1600" dirty="0">
                <a:solidFill>
                  <a:srgbClr val="00B050"/>
                </a:solidFill>
              </a:rPr>
              <a:t>To go back to the Home Page, click on “</a:t>
            </a:r>
            <a:r>
              <a:rPr lang="en-US" sz="1600" dirty="0" err="1">
                <a:solidFill>
                  <a:srgbClr val="00B050"/>
                </a:solidFill>
              </a:rPr>
              <a:t>kuali</a:t>
            </a:r>
            <a:r>
              <a:rPr lang="en-US" sz="1600" dirty="0">
                <a:solidFill>
                  <a:srgbClr val="00B050"/>
                </a:solidFill>
              </a:rPr>
              <a:t>” or “expand the navigation panel”.</a:t>
            </a:r>
          </a:p>
        </p:txBody>
      </p:sp>
    </p:spTree>
    <p:extLst>
      <p:ext uri="{BB962C8B-B14F-4D97-AF65-F5344CB8AC3E}">
        <p14:creationId xmlns:p14="http://schemas.microsoft.com/office/powerpoint/2010/main" val="30091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92C25-91F5-4334-8C3F-A95ACB3FBD52}"/>
              </a:ext>
            </a:extLst>
          </p:cNvPr>
          <p:cNvPicPr>
            <a:picLocks noChangeAspect="1"/>
          </p:cNvPicPr>
          <p:nvPr/>
        </p:nvPicPr>
        <p:blipFill>
          <a:blip r:embed="rId3"/>
          <a:stretch>
            <a:fillRect/>
          </a:stretch>
        </p:blipFill>
        <p:spPr>
          <a:xfrm>
            <a:off x="867385" y="1746205"/>
            <a:ext cx="7646973" cy="4650673"/>
          </a:xfrm>
          <a:prstGeom prst="rect">
            <a:avLst/>
          </a:prstGeom>
        </p:spPr>
      </p:pic>
      <p:sp>
        <p:nvSpPr>
          <p:cNvPr id="2" name="Title 1"/>
          <p:cNvSpPr>
            <a:spLocks noGrp="1"/>
          </p:cNvSpPr>
          <p:nvPr>
            <p:ph type="title"/>
          </p:nvPr>
        </p:nvSpPr>
        <p:spPr>
          <a:xfrm>
            <a:off x="1232565" y="350711"/>
            <a:ext cx="6916615" cy="648259"/>
          </a:xfrm>
        </p:spPr>
        <p:txBody>
          <a:bodyPr>
            <a:normAutofit fontScale="90000"/>
          </a:bodyPr>
          <a:lstStyle/>
          <a:p>
            <a:pPr algn="l"/>
            <a:r>
              <a:rPr lang="en-US" sz="3200" dirty="0">
                <a:solidFill>
                  <a:srgbClr val="FFFF00"/>
                </a:solidFill>
              </a:rPr>
              <a:t>FINANCIAL PROCESSING DOCUMENTS</a:t>
            </a:r>
          </a:p>
        </p:txBody>
      </p:sp>
      <p:sp>
        <p:nvSpPr>
          <p:cNvPr id="8" name="Oval 7">
            <a:extLst>
              <a:ext uri="{FF2B5EF4-FFF2-40B4-BE49-F238E27FC236}">
                <a16:creationId xmlns:a16="http://schemas.microsoft.com/office/drawing/2014/main" id="{CE8FB677-B89E-4056-B425-58F13CAD252E}"/>
              </a:ext>
            </a:extLst>
          </p:cNvPr>
          <p:cNvSpPr/>
          <p:nvPr/>
        </p:nvSpPr>
        <p:spPr>
          <a:xfrm>
            <a:off x="4690872" y="3358195"/>
            <a:ext cx="593228" cy="242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A042360-C780-4DFC-B4BC-A9E15CBF5994}"/>
              </a:ext>
            </a:extLst>
          </p:cNvPr>
          <p:cNvSpPr txBox="1"/>
          <p:nvPr/>
        </p:nvSpPr>
        <p:spPr>
          <a:xfrm>
            <a:off x="60690" y="1147153"/>
            <a:ext cx="9022620" cy="373251"/>
          </a:xfrm>
          <a:prstGeom prst="rect">
            <a:avLst/>
          </a:prstGeom>
          <a:noFill/>
        </p:spPr>
        <p:txBody>
          <a:bodyPr wrap="square" rtlCol="0">
            <a:noAutofit/>
          </a:bodyPr>
          <a:lstStyle/>
          <a:p>
            <a:r>
              <a:rPr lang="en-US" sz="1600" dirty="0">
                <a:solidFill>
                  <a:srgbClr val="00B050"/>
                </a:solidFill>
              </a:rPr>
              <a:t>You will get a warning message regarding unsaved changes, click on “Continue”.</a:t>
            </a:r>
          </a:p>
        </p:txBody>
      </p:sp>
    </p:spTree>
    <p:extLst>
      <p:ext uri="{BB962C8B-B14F-4D97-AF65-F5344CB8AC3E}">
        <p14:creationId xmlns:p14="http://schemas.microsoft.com/office/powerpoint/2010/main" val="14376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03AFF-3B5E-4C49-AF85-F9FE6F1C9E2E}"/>
              </a:ext>
            </a:extLst>
          </p:cNvPr>
          <p:cNvPicPr>
            <a:picLocks noChangeAspect="1"/>
          </p:cNvPicPr>
          <p:nvPr/>
        </p:nvPicPr>
        <p:blipFill>
          <a:blip r:embed="rId3"/>
          <a:stretch>
            <a:fillRect/>
          </a:stretch>
        </p:blipFill>
        <p:spPr>
          <a:xfrm>
            <a:off x="466818" y="1180604"/>
            <a:ext cx="8210363" cy="4945899"/>
          </a:xfrm>
          <a:prstGeom prst="rect">
            <a:avLst/>
          </a:prstGeom>
        </p:spPr>
      </p:pic>
      <p:sp>
        <p:nvSpPr>
          <p:cNvPr id="2" name="Title 1"/>
          <p:cNvSpPr>
            <a:spLocks noGrp="1"/>
          </p:cNvSpPr>
          <p:nvPr>
            <p:ph type="title"/>
          </p:nvPr>
        </p:nvSpPr>
        <p:spPr>
          <a:xfrm>
            <a:off x="1232565" y="350711"/>
            <a:ext cx="6916615" cy="648259"/>
          </a:xfrm>
        </p:spPr>
        <p:txBody>
          <a:bodyPr>
            <a:normAutofit fontScale="90000"/>
          </a:bodyPr>
          <a:lstStyle/>
          <a:p>
            <a:pPr algn="l"/>
            <a:r>
              <a:rPr lang="en-US" sz="3200" dirty="0">
                <a:solidFill>
                  <a:srgbClr val="FFFF00"/>
                </a:solidFill>
              </a:rPr>
              <a:t>FINANCIAL PROCESSING DOCUMENTS</a:t>
            </a:r>
          </a:p>
        </p:txBody>
      </p:sp>
      <p:sp>
        <p:nvSpPr>
          <p:cNvPr id="8" name="Oval 7">
            <a:extLst>
              <a:ext uri="{FF2B5EF4-FFF2-40B4-BE49-F238E27FC236}">
                <a16:creationId xmlns:a16="http://schemas.microsoft.com/office/drawing/2014/main" id="{CE8FB677-B89E-4056-B425-58F13CAD252E}"/>
              </a:ext>
            </a:extLst>
          </p:cNvPr>
          <p:cNvSpPr/>
          <p:nvPr/>
        </p:nvSpPr>
        <p:spPr>
          <a:xfrm>
            <a:off x="466818" y="2362874"/>
            <a:ext cx="590717" cy="1881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32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C342F-5010-4FBA-9B48-B79DD6AF775D}"/>
              </a:ext>
            </a:extLst>
          </p:cNvPr>
          <p:cNvPicPr>
            <a:picLocks noChangeAspect="1"/>
          </p:cNvPicPr>
          <p:nvPr/>
        </p:nvPicPr>
        <p:blipFill>
          <a:blip r:embed="rId3"/>
          <a:stretch>
            <a:fillRect/>
          </a:stretch>
        </p:blipFill>
        <p:spPr>
          <a:xfrm>
            <a:off x="1768010" y="1992733"/>
            <a:ext cx="5373112" cy="3244090"/>
          </a:xfrm>
          <a:prstGeom prst="rect">
            <a:avLst/>
          </a:prstGeom>
        </p:spPr>
      </p:pic>
      <p:cxnSp>
        <p:nvCxnSpPr>
          <p:cNvPr id="12" name="Straight Arrow Connector 11"/>
          <p:cNvCxnSpPr>
            <a:cxnSpLocks/>
          </p:cNvCxnSpPr>
          <p:nvPr/>
        </p:nvCxnSpPr>
        <p:spPr>
          <a:xfrm flipH="1" flipV="1">
            <a:off x="3981281" y="3244906"/>
            <a:ext cx="727482" cy="2514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16294" y="5458793"/>
            <a:ext cx="7343967" cy="648259"/>
          </a:xfrm>
          <a:prstGeom prst="rect">
            <a:avLst/>
          </a:prstGeom>
        </p:spPr>
        <p:txBody>
          <a:bodyPr vert="horz" lIns="91440" tIns="45720" rIns="91440" bIns="45720" rtlCol="0" anchor="ctr">
            <a:normAutofit fontScale="825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solidFill>
                  <a:srgbClr val="00B050"/>
                </a:solidFill>
              </a:rPr>
              <a:t>Click on: </a:t>
            </a:r>
            <a:r>
              <a:rPr lang="en-US" sz="3200" cap="none" dirty="0"/>
              <a:t>Distribution of Income and Expense</a:t>
            </a:r>
          </a:p>
        </p:txBody>
      </p:sp>
      <p:sp>
        <p:nvSpPr>
          <p:cNvPr id="7" name="Title 1">
            <a:extLst>
              <a:ext uri="{FF2B5EF4-FFF2-40B4-BE49-F238E27FC236}">
                <a16:creationId xmlns:a16="http://schemas.microsoft.com/office/drawing/2014/main" id="{55B6BF4C-DCE7-4DC7-BB35-5B0652FBEB34}"/>
              </a:ext>
            </a:extLst>
          </p:cNvPr>
          <p:cNvSpPr>
            <a:spLocks noGrp="1"/>
          </p:cNvSpPr>
          <p:nvPr>
            <p:ph type="title"/>
          </p:nvPr>
        </p:nvSpPr>
        <p:spPr>
          <a:xfrm>
            <a:off x="734541" y="565130"/>
            <a:ext cx="7622771" cy="854133"/>
          </a:xfrm>
        </p:spPr>
        <p:txBody>
          <a:bodyPr>
            <a:normAutofit/>
          </a:bodyPr>
          <a:lstStyle/>
          <a:p>
            <a:pPr algn="l"/>
            <a:r>
              <a:rPr lang="en-US" sz="3200" dirty="0">
                <a:solidFill>
                  <a:srgbClr val="FFFF00"/>
                </a:solidFill>
              </a:rPr>
              <a:t>DISTRIBUTION OF INCOME DOCUMENT</a:t>
            </a:r>
          </a:p>
        </p:txBody>
      </p:sp>
      <p:sp>
        <p:nvSpPr>
          <p:cNvPr id="10" name="TextBox 9">
            <a:extLst>
              <a:ext uri="{FF2B5EF4-FFF2-40B4-BE49-F238E27FC236}">
                <a16:creationId xmlns:a16="http://schemas.microsoft.com/office/drawing/2014/main" id="{45F19695-08C5-447E-97D8-7099DFAB7101}"/>
              </a:ext>
            </a:extLst>
          </p:cNvPr>
          <p:cNvSpPr txBox="1"/>
          <p:nvPr/>
        </p:nvSpPr>
        <p:spPr>
          <a:xfrm>
            <a:off x="295604" y="1298910"/>
            <a:ext cx="8500642" cy="370956"/>
          </a:xfrm>
          <a:prstGeom prst="rect">
            <a:avLst/>
          </a:prstGeom>
          <a:noFill/>
        </p:spPr>
        <p:txBody>
          <a:bodyPr wrap="square" rtlCol="0">
            <a:noAutofit/>
          </a:bodyPr>
          <a:lstStyle/>
          <a:p>
            <a:r>
              <a:rPr lang="en-US" dirty="0">
                <a:solidFill>
                  <a:srgbClr val="00B050"/>
                </a:solidFill>
              </a:rPr>
              <a:t>Non-Cap to Cap will either create an asset or modify an existing asset.</a:t>
            </a:r>
          </a:p>
          <a:p>
            <a:endParaRPr lang="en-US" dirty="0">
              <a:solidFill>
                <a:srgbClr val="00B050"/>
              </a:solidFill>
            </a:endParaRPr>
          </a:p>
        </p:txBody>
      </p:sp>
    </p:spTree>
    <p:extLst>
      <p:ext uri="{BB962C8B-B14F-4D97-AF65-F5344CB8AC3E}">
        <p14:creationId xmlns:p14="http://schemas.microsoft.com/office/powerpoint/2010/main" val="33996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7DD13-D275-4906-8634-33DF7A886572}"/>
              </a:ext>
            </a:extLst>
          </p:cNvPr>
          <p:cNvPicPr>
            <a:picLocks noChangeAspect="1"/>
          </p:cNvPicPr>
          <p:nvPr/>
        </p:nvPicPr>
        <p:blipFill>
          <a:blip r:embed="rId2"/>
          <a:stretch>
            <a:fillRect/>
          </a:stretch>
        </p:blipFill>
        <p:spPr>
          <a:xfrm>
            <a:off x="971044" y="1722301"/>
            <a:ext cx="7201912" cy="2764917"/>
          </a:xfrm>
          <a:prstGeom prst="rect">
            <a:avLst/>
          </a:prstGeom>
        </p:spPr>
      </p:pic>
      <p:pic>
        <p:nvPicPr>
          <p:cNvPr id="2" name="Picture 1">
            <a:extLst>
              <a:ext uri="{FF2B5EF4-FFF2-40B4-BE49-F238E27FC236}">
                <a16:creationId xmlns:a16="http://schemas.microsoft.com/office/drawing/2014/main" id="{38BA6FB0-4F4B-4AEA-9FC2-4E5C01CF735F}"/>
              </a:ext>
            </a:extLst>
          </p:cNvPr>
          <p:cNvPicPr>
            <a:picLocks noChangeAspect="1"/>
          </p:cNvPicPr>
          <p:nvPr/>
        </p:nvPicPr>
        <p:blipFill>
          <a:blip r:embed="rId3"/>
          <a:stretch>
            <a:fillRect/>
          </a:stretch>
        </p:blipFill>
        <p:spPr>
          <a:xfrm>
            <a:off x="1193575" y="1499961"/>
            <a:ext cx="6756850" cy="3209595"/>
          </a:xfrm>
          <a:prstGeom prst="rect">
            <a:avLst/>
          </a:prstGeom>
        </p:spPr>
      </p:pic>
      <p:sp>
        <p:nvSpPr>
          <p:cNvPr id="9" name="Title 1"/>
          <p:cNvSpPr>
            <a:spLocks noGrp="1"/>
          </p:cNvSpPr>
          <p:nvPr>
            <p:ph type="title"/>
          </p:nvPr>
        </p:nvSpPr>
        <p:spPr>
          <a:xfrm>
            <a:off x="734541" y="565130"/>
            <a:ext cx="7622771" cy="854133"/>
          </a:xfrm>
        </p:spPr>
        <p:txBody>
          <a:bodyPr>
            <a:normAutofit/>
          </a:bodyPr>
          <a:lstStyle/>
          <a:p>
            <a:pPr algn="l"/>
            <a:r>
              <a:rPr lang="en-US" sz="3200" dirty="0">
                <a:solidFill>
                  <a:srgbClr val="FFFF00"/>
                </a:solidFill>
              </a:rPr>
              <a:t>DISTRIBUTION OF INCOME DOCUMENT</a:t>
            </a:r>
          </a:p>
        </p:txBody>
      </p:sp>
      <p:cxnSp>
        <p:nvCxnSpPr>
          <p:cNvPr id="12" name="Straight Arrow Connector 11"/>
          <p:cNvCxnSpPr/>
          <p:nvPr/>
        </p:nvCxnSpPr>
        <p:spPr>
          <a:xfrm flipH="1">
            <a:off x="7781871" y="1455704"/>
            <a:ext cx="575441" cy="371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E2B61-7342-4DA5-9700-90656608D4BA}"/>
              </a:ext>
            </a:extLst>
          </p:cNvPr>
          <p:cNvPicPr>
            <a:picLocks noChangeAspect="1"/>
          </p:cNvPicPr>
          <p:nvPr/>
        </p:nvPicPr>
        <p:blipFill>
          <a:blip r:embed="rId2"/>
          <a:stretch>
            <a:fillRect/>
          </a:stretch>
        </p:blipFill>
        <p:spPr>
          <a:xfrm>
            <a:off x="971044" y="2098628"/>
            <a:ext cx="7201912" cy="1883816"/>
          </a:xfrm>
          <a:prstGeom prst="rect">
            <a:avLst/>
          </a:prstGeom>
        </p:spPr>
      </p:pic>
      <p:cxnSp>
        <p:nvCxnSpPr>
          <p:cNvPr id="12" name="Straight Arrow Connector 11"/>
          <p:cNvCxnSpPr/>
          <p:nvPr/>
        </p:nvCxnSpPr>
        <p:spPr>
          <a:xfrm flipH="1">
            <a:off x="6400016" y="3023018"/>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267696" y="315570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79372" y="3005446"/>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1538D82-11DB-4D9C-A265-09E2073DEB86}"/>
              </a:ext>
            </a:extLst>
          </p:cNvPr>
          <p:cNvPicPr>
            <a:picLocks noChangeAspect="1"/>
          </p:cNvPicPr>
          <p:nvPr/>
        </p:nvPicPr>
        <p:blipFill>
          <a:blip r:embed="rId3"/>
          <a:stretch>
            <a:fillRect/>
          </a:stretch>
        </p:blipFill>
        <p:spPr>
          <a:xfrm>
            <a:off x="971044" y="1734500"/>
            <a:ext cx="7201912" cy="2764917"/>
          </a:xfrm>
          <a:prstGeom prst="rect">
            <a:avLst/>
          </a:prstGeom>
        </p:spPr>
      </p:pic>
      <p:sp>
        <p:nvSpPr>
          <p:cNvPr id="10" name="Title 1"/>
          <p:cNvSpPr>
            <a:spLocks noGrp="1"/>
          </p:cNvSpPr>
          <p:nvPr>
            <p:ph type="title"/>
          </p:nvPr>
        </p:nvSpPr>
        <p:spPr>
          <a:xfrm>
            <a:off x="1811812" y="517385"/>
            <a:ext cx="5520376" cy="854133"/>
          </a:xfrm>
        </p:spPr>
        <p:txBody>
          <a:bodyPr>
            <a:normAutofit fontScale="90000"/>
          </a:bodyPr>
          <a:lstStyle/>
          <a:p>
            <a:pPr algn="l"/>
            <a:r>
              <a:rPr lang="en-US" sz="3200" dirty="0">
                <a:solidFill>
                  <a:srgbClr val="FFFF00"/>
                </a:solidFill>
              </a:rPr>
              <a:t>Document Overview tab</a:t>
            </a:r>
          </a:p>
        </p:txBody>
      </p:sp>
      <p:sp>
        <p:nvSpPr>
          <p:cNvPr id="7" name="TextBox 6"/>
          <p:cNvSpPr txBox="1"/>
          <p:nvPr/>
        </p:nvSpPr>
        <p:spPr>
          <a:xfrm>
            <a:off x="207565" y="1280902"/>
            <a:ext cx="2739153" cy="369332"/>
          </a:xfrm>
          <a:prstGeom prst="rect">
            <a:avLst/>
          </a:prstGeom>
          <a:noFill/>
        </p:spPr>
        <p:txBody>
          <a:bodyPr wrap="square" rtlCol="0">
            <a:spAutoFit/>
          </a:bodyPr>
          <a:lstStyle/>
          <a:p>
            <a:r>
              <a:rPr lang="en-US" dirty="0">
                <a:solidFill>
                  <a:srgbClr val="00B050"/>
                </a:solidFill>
              </a:rPr>
              <a:t>Click on the arrow</a:t>
            </a:r>
            <a:endParaRPr lang="en-US" dirty="0"/>
          </a:p>
        </p:txBody>
      </p:sp>
      <p:sp>
        <p:nvSpPr>
          <p:cNvPr id="14" name="Content Placeholder 2"/>
          <p:cNvSpPr>
            <a:spLocks noGrp="1"/>
          </p:cNvSpPr>
          <p:nvPr>
            <p:ph idx="1"/>
          </p:nvPr>
        </p:nvSpPr>
        <p:spPr>
          <a:xfrm>
            <a:off x="207566" y="4583683"/>
            <a:ext cx="8599482" cy="2141313"/>
          </a:xfrm>
        </p:spPr>
        <p:txBody>
          <a:bodyPr>
            <a:normAutofit lnSpcReduction="10000"/>
          </a:bodyPr>
          <a:lstStyle/>
          <a:p>
            <a:pPr marL="0" indent="0">
              <a:buNone/>
            </a:pPr>
            <a:r>
              <a:rPr lang="en-US" dirty="0">
                <a:solidFill>
                  <a:srgbClr val="FFFF00"/>
                </a:solidFill>
              </a:rPr>
              <a:t>Description:</a:t>
            </a:r>
            <a:r>
              <a:rPr lang="en-US" dirty="0"/>
              <a:t>  Enter “Test”.</a:t>
            </a:r>
          </a:p>
          <a:p>
            <a:pPr marL="0" indent="0">
              <a:buNone/>
            </a:pPr>
            <a:r>
              <a:rPr lang="en-US" dirty="0">
                <a:solidFill>
                  <a:srgbClr val="FFFF00"/>
                </a:solidFill>
              </a:rPr>
              <a:t>Explanation:</a:t>
            </a:r>
            <a:r>
              <a:rPr lang="en-US" dirty="0"/>
              <a:t>  Enter any necessary information (Correcting object code from non-cap to cap in order to create two assets).</a:t>
            </a:r>
          </a:p>
          <a:p>
            <a:pPr marL="0" indent="0">
              <a:buNone/>
            </a:pPr>
            <a:r>
              <a:rPr lang="en-US" dirty="0">
                <a:solidFill>
                  <a:srgbClr val="FFFF00"/>
                </a:solidFill>
              </a:rPr>
              <a:t>Organization Document Number: </a:t>
            </a:r>
            <a:r>
              <a:rPr lang="en-US" dirty="0"/>
              <a:t>Enter the PO number 532294.</a:t>
            </a:r>
            <a:endParaRPr lang="en-US" dirty="0">
              <a:solidFill>
                <a:srgbClr val="00B050"/>
              </a:solidFill>
            </a:endParaRPr>
          </a:p>
          <a:p>
            <a:pPr marL="0" indent="0">
              <a:buNone/>
            </a:pPr>
            <a:endParaRPr lang="en-US" dirty="0"/>
          </a:p>
        </p:txBody>
      </p:sp>
      <p:sp>
        <p:nvSpPr>
          <p:cNvPr id="6" name="Oval 5"/>
          <p:cNvSpPr/>
          <p:nvPr/>
        </p:nvSpPr>
        <p:spPr>
          <a:xfrm>
            <a:off x="7828355" y="2290046"/>
            <a:ext cx="344601" cy="221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069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F8267F-DD72-4ED4-85CF-7CCDCA68CD8B}"/>
              </a:ext>
            </a:extLst>
          </p:cNvPr>
          <p:cNvPicPr>
            <a:picLocks noChangeAspect="1"/>
          </p:cNvPicPr>
          <p:nvPr/>
        </p:nvPicPr>
        <p:blipFill>
          <a:blip r:embed="rId3"/>
          <a:stretch>
            <a:fillRect/>
          </a:stretch>
        </p:blipFill>
        <p:spPr>
          <a:xfrm>
            <a:off x="356049" y="1789706"/>
            <a:ext cx="8431901" cy="995530"/>
          </a:xfrm>
          <a:prstGeom prst="rect">
            <a:avLst/>
          </a:prstGeom>
        </p:spPr>
      </p:pic>
      <p:sp>
        <p:nvSpPr>
          <p:cNvPr id="3" name="Content Placeholder 2"/>
          <p:cNvSpPr>
            <a:spLocks noGrp="1"/>
          </p:cNvSpPr>
          <p:nvPr>
            <p:ph idx="1"/>
          </p:nvPr>
        </p:nvSpPr>
        <p:spPr>
          <a:xfrm>
            <a:off x="538524" y="3146538"/>
            <a:ext cx="5809171" cy="2788891"/>
          </a:xfrm>
        </p:spPr>
        <p:txBody>
          <a:bodyPr>
            <a:normAutofit/>
          </a:bodyPr>
          <a:lstStyle/>
          <a:p>
            <a:pPr marL="0" indent="0">
              <a:buNone/>
            </a:pPr>
            <a:r>
              <a:rPr lang="en-US" dirty="0">
                <a:solidFill>
                  <a:srgbClr val="00B050"/>
                </a:solidFill>
              </a:rPr>
              <a:t>FROM/SOURCE:</a:t>
            </a:r>
          </a:p>
          <a:p>
            <a:pPr marL="0" indent="0">
              <a:buNone/>
            </a:pPr>
            <a:r>
              <a:rPr lang="en-US" dirty="0">
                <a:solidFill>
                  <a:srgbClr val="FFFF00"/>
                </a:solidFill>
              </a:rPr>
              <a:t>Account Number: </a:t>
            </a:r>
            <a:r>
              <a:rPr lang="en-US" dirty="0"/>
              <a:t>7724521</a:t>
            </a:r>
          </a:p>
          <a:p>
            <a:pPr marL="0" indent="0">
              <a:buNone/>
            </a:pPr>
            <a:r>
              <a:rPr lang="en-US" dirty="0">
                <a:solidFill>
                  <a:srgbClr val="FFFF00"/>
                </a:solidFill>
              </a:rPr>
              <a:t>Object Code: </a:t>
            </a:r>
            <a:r>
              <a:rPr lang="en-US" dirty="0"/>
              <a:t>8905 (non-cap)</a:t>
            </a:r>
          </a:p>
          <a:p>
            <a:pPr marL="0" indent="0">
              <a:buNone/>
            </a:pPr>
            <a:r>
              <a:rPr lang="en-US" dirty="0">
                <a:solidFill>
                  <a:srgbClr val="FFFF00"/>
                </a:solidFill>
              </a:rPr>
              <a:t>Amount: </a:t>
            </a:r>
            <a:r>
              <a:rPr lang="en-US" dirty="0"/>
              <a:t>$17,377.00</a:t>
            </a:r>
          </a:p>
          <a:p>
            <a:pPr marL="0" indent="0">
              <a:buNone/>
            </a:pPr>
            <a:r>
              <a:rPr lang="en-US" dirty="0">
                <a:solidFill>
                  <a:srgbClr val="FFFF00"/>
                </a:solidFill>
              </a:rPr>
              <a:t>Line Description: </a:t>
            </a:r>
            <a:r>
              <a:rPr lang="en-US" dirty="0"/>
              <a:t>Equipment</a:t>
            </a:r>
          </a:p>
          <a:p>
            <a:pPr marL="0" indent="0">
              <a:buNone/>
            </a:pPr>
            <a:r>
              <a:rPr lang="en-US" dirty="0">
                <a:solidFill>
                  <a:srgbClr val="00B050"/>
                </a:solidFill>
              </a:rPr>
              <a:t>Click on:  </a:t>
            </a:r>
            <a:r>
              <a:rPr lang="en-US" dirty="0"/>
              <a:t>“add”</a:t>
            </a:r>
          </a:p>
        </p:txBody>
      </p:sp>
      <p:cxnSp>
        <p:nvCxnSpPr>
          <p:cNvPr id="5" name="Straight Arrow Connector 4"/>
          <p:cNvCxnSpPr/>
          <p:nvPr/>
        </p:nvCxnSpPr>
        <p:spPr>
          <a:xfrm flipH="1">
            <a:off x="935034" y="185399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708051" y="2285362"/>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90196" y="2285362"/>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52719" y="2285362"/>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613998" y="2285362"/>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865458" y="2490831"/>
            <a:ext cx="344862" cy="259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708051" y="474106"/>
            <a:ext cx="5847227" cy="783364"/>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17454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82BDB-D971-42DA-8D91-0A6999423D58}"/>
              </a:ext>
            </a:extLst>
          </p:cNvPr>
          <p:cNvPicPr>
            <a:picLocks noChangeAspect="1"/>
          </p:cNvPicPr>
          <p:nvPr/>
        </p:nvPicPr>
        <p:blipFill>
          <a:blip r:embed="rId3"/>
          <a:stretch>
            <a:fillRect/>
          </a:stretch>
        </p:blipFill>
        <p:spPr>
          <a:xfrm>
            <a:off x="472325" y="1794446"/>
            <a:ext cx="8199349" cy="1028793"/>
          </a:xfrm>
          <a:prstGeom prst="rect">
            <a:avLst/>
          </a:prstGeom>
        </p:spPr>
      </p:pic>
      <p:sp>
        <p:nvSpPr>
          <p:cNvPr id="3" name="Content Placeholder 2"/>
          <p:cNvSpPr>
            <a:spLocks noGrp="1"/>
          </p:cNvSpPr>
          <p:nvPr>
            <p:ph idx="1"/>
          </p:nvPr>
        </p:nvSpPr>
        <p:spPr>
          <a:xfrm>
            <a:off x="532671" y="3153859"/>
            <a:ext cx="4040804" cy="2947828"/>
          </a:xfrm>
        </p:spPr>
        <p:txBody>
          <a:bodyPr>
            <a:noAutofit/>
          </a:bodyPr>
          <a:lstStyle/>
          <a:p>
            <a:pPr marL="0" indent="0">
              <a:buNone/>
            </a:pPr>
            <a:r>
              <a:rPr lang="en-US" dirty="0">
                <a:solidFill>
                  <a:srgbClr val="00B050"/>
                </a:solidFill>
              </a:rPr>
              <a:t>TO/TARGET:</a:t>
            </a:r>
          </a:p>
          <a:p>
            <a:pPr marL="0" indent="0">
              <a:buNone/>
            </a:pPr>
            <a:r>
              <a:rPr lang="en-US" dirty="0">
                <a:solidFill>
                  <a:srgbClr val="FFFF00"/>
                </a:solidFill>
              </a:rPr>
              <a:t>Account Number: </a:t>
            </a:r>
            <a:r>
              <a:rPr lang="en-US" dirty="0"/>
              <a:t>7724521</a:t>
            </a:r>
          </a:p>
          <a:p>
            <a:pPr marL="0" indent="0">
              <a:buNone/>
            </a:pPr>
            <a:r>
              <a:rPr lang="en-US" dirty="0">
                <a:solidFill>
                  <a:srgbClr val="FFFF00"/>
                </a:solidFill>
              </a:rPr>
              <a:t>Object: </a:t>
            </a:r>
            <a:r>
              <a:rPr lang="en-US" dirty="0"/>
              <a:t>8910 (cap)</a:t>
            </a:r>
          </a:p>
          <a:p>
            <a:pPr marL="0" indent="0">
              <a:buNone/>
            </a:pPr>
            <a:r>
              <a:rPr lang="en-US" dirty="0">
                <a:solidFill>
                  <a:srgbClr val="FFFF00"/>
                </a:solidFill>
              </a:rPr>
              <a:t>Amount: </a:t>
            </a:r>
            <a:r>
              <a:rPr lang="en-US" dirty="0"/>
              <a:t>$17,377.00</a:t>
            </a:r>
          </a:p>
          <a:p>
            <a:pPr marL="0" indent="0">
              <a:buNone/>
            </a:pPr>
            <a:r>
              <a:rPr lang="en-US" dirty="0">
                <a:solidFill>
                  <a:srgbClr val="FFFF00"/>
                </a:solidFill>
              </a:rPr>
              <a:t>Line Description: </a:t>
            </a:r>
            <a:r>
              <a:rPr lang="en-US" dirty="0"/>
              <a:t>Equipment</a:t>
            </a:r>
          </a:p>
          <a:p>
            <a:pPr marL="0" indent="0">
              <a:buNone/>
            </a:pPr>
            <a:r>
              <a:rPr lang="en-US" dirty="0">
                <a:solidFill>
                  <a:srgbClr val="00B050"/>
                </a:solidFill>
              </a:rPr>
              <a:t>Click on:  </a:t>
            </a:r>
            <a:r>
              <a:rPr lang="en-US" dirty="0"/>
              <a:t>“add”</a:t>
            </a:r>
          </a:p>
        </p:txBody>
      </p:sp>
      <p:cxnSp>
        <p:nvCxnSpPr>
          <p:cNvPr id="5" name="Straight Arrow Connector 4"/>
          <p:cNvCxnSpPr/>
          <p:nvPr/>
        </p:nvCxnSpPr>
        <p:spPr>
          <a:xfrm flipH="1">
            <a:off x="1744696" y="207409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50295" y="171012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95237" y="207409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65027" y="207409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806738" y="2330808"/>
            <a:ext cx="292415" cy="174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303818" y="207409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08051" y="474106"/>
            <a:ext cx="5847227" cy="783364"/>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9994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33AEB-EA5E-47A9-B66F-891F7D1F8BDA}"/>
              </a:ext>
            </a:extLst>
          </p:cNvPr>
          <p:cNvPicPr>
            <a:picLocks noChangeAspect="1"/>
          </p:cNvPicPr>
          <p:nvPr/>
        </p:nvPicPr>
        <p:blipFill>
          <a:blip r:embed="rId3"/>
          <a:stretch>
            <a:fillRect/>
          </a:stretch>
        </p:blipFill>
        <p:spPr>
          <a:xfrm>
            <a:off x="358007" y="2883813"/>
            <a:ext cx="8427986" cy="988268"/>
          </a:xfrm>
          <a:prstGeom prst="rect">
            <a:avLst/>
          </a:prstGeom>
        </p:spPr>
      </p:pic>
      <p:sp>
        <p:nvSpPr>
          <p:cNvPr id="2" name="Title 1"/>
          <p:cNvSpPr>
            <a:spLocks noGrp="1"/>
          </p:cNvSpPr>
          <p:nvPr>
            <p:ph type="title"/>
          </p:nvPr>
        </p:nvSpPr>
        <p:spPr>
          <a:xfrm>
            <a:off x="716014" y="1786946"/>
            <a:ext cx="7639833" cy="661065"/>
          </a:xfrm>
        </p:spPr>
        <p:txBody>
          <a:bodyPr anchor="t" anchorCtr="0">
            <a:noAutofit/>
          </a:bodyPr>
          <a:lstStyle/>
          <a:p>
            <a:pPr algn="l"/>
            <a:r>
              <a:rPr lang="en-US" sz="2000" cap="none" dirty="0">
                <a:cs typeface="Arial" pitchFamily="34" charset="0"/>
              </a:rPr>
              <a:t>If an Accounting Line has a capital asset object code, the Accounting Lines for Capitalization Tab will show up.</a:t>
            </a:r>
          </a:p>
        </p:txBody>
      </p:sp>
      <p:cxnSp>
        <p:nvCxnSpPr>
          <p:cNvPr id="15" name="Straight Arrow Connector 14"/>
          <p:cNvCxnSpPr/>
          <p:nvPr/>
        </p:nvCxnSpPr>
        <p:spPr>
          <a:xfrm flipH="1" flipV="1">
            <a:off x="4745056" y="3685810"/>
            <a:ext cx="427971" cy="3652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8007" y="2799867"/>
            <a:ext cx="1793631" cy="4368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1452939" y="4230097"/>
            <a:ext cx="6165984" cy="459393"/>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Click on: </a:t>
            </a:r>
            <a:r>
              <a:rPr lang="en-US" sz="2000" cap="none" dirty="0">
                <a:cs typeface="Arial" pitchFamily="34" charset="0"/>
              </a:rPr>
              <a:t>“generate”.</a:t>
            </a:r>
          </a:p>
        </p:txBody>
      </p:sp>
      <p:sp>
        <p:nvSpPr>
          <p:cNvPr id="8" name="Title 1"/>
          <p:cNvSpPr txBox="1">
            <a:spLocks/>
          </p:cNvSpPr>
          <p:nvPr/>
        </p:nvSpPr>
        <p:spPr>
          <a:xfrm>
            <a:off x="1743515" y="486589"/>
            <a:ext cx="5603625" cy="729147"/>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a:solidFill>
                  <a:srgbClr val="FFFF00"/>
                </a:solidFill>
              </a:rPr>
              <a:t>ACCOUNTING LINES TAB</a:t>
            </a:r>
            <a:endParaRPr lang="en-US" dirty="0">
              <a:solidFill>
                <a:srgbClr val="FFFF00"/>
              </a:solidFill>
            </a:endParaRPr>
          </a:p>
        </p:txBody>
      </p:sp>
    </p:spTree>
    <p:extLst>
      <p:ext uri="{BB962C8B-B14F-4D97-AF65-F5344CB8AC3E}">
        <p14:creationId xmlns:p14="http://schemas.microsoft.com/office/powerpoint/2010/main" val="2044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A35729-A95A-423C-8276-9963475AAD2C}"/>
              </a:ext>
            </a:extLst>
          </p:cNvPr>
          <p:cNvPicPr>
            <a:picLocks noChangeAspect="1"/>
          </p:cNvPicPr>
          <p:nvPr/>
        </p:nvPicPr>
        <p:blipFill>
          <a:blip r:embed="rId3"/>
          <a:stretch>
            <a:fillRect/>
          </a:stretch>
        </p:blipFill>
        <p:spPr>
          <a:xfrm>
            <a:off x="453154" y="2576381"/>
            <a:ext cx="8237692" cy="3116232"/>
          </a:xfrm>
          <a:prstGeom prst="rect">
            <a:avLst/>
          </a:prstGeom>
        </p:spPr>
      </p:pic>
      <p:sp>
        <p:nvSpPr>
          <p:cNvPr id="8" name="Title 1"/>
          <p:cNvSpPr txBox="1">
            <a:spLocks/>
          </p:cNvSpPr>
          <p:nvPr/>
        </p:nvSpPr>
        <p:spPr>
          <a:xfrm>
            <a:off x="507703" y="1451103"/>
            <a:ext cx="8056452" cy="582170"/>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Once open, an error message will occur in any Accounting Lines section that contains a capital asset object code.</a:t>
            </a:r>
          </a:p>
        </p:txBody>
      </p:sp>
      <p:sp>
        <p:nvSpPr>
          <p:cNvPr id="9" name="Oval 8"/>
          <p:cNvSpPr/>
          <p:nvPr/>
        </p:nvSpPr>
        <p:spPr>
          <a:xfrm>
            <a:off x="360454" y="4393975"/>
            <a:ext cx="2528403" cy="4046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743515" y="486589"/>
            <a:ext cx="5603625" cy="729147"/>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4575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55473" y="5905046"/>
            <a:ext cx="8558213" cy="571500"/>
          </a:xfrm>
          <a:prstGeom prst="rect">
            <a:avLst/>
          </a:prstGeom>
        </p:spPr>
      </p:pic>
      <p:sp>
        <p:nvSpPr>
          <p:cNvPr id="14" name="TextBox 13"/>
          <p:cNvSpPr txBox="1"/>
          <p:nvPr/>
        </p:nvSpPr>
        <p:spPr>
          <a:xfrm>
            <a:off x="3518518" y="272949"/>
            <a:ext cx="2032121" cy="600164"/>
          </a:xfrm>
          <a:prstGeom prst="rect">
            <a:avLst/>
          </a:prstGeom>
          <a:noFill/>
        </p:spPr>
        <p:txBody>
          <a:bodyPr wrap="square" rtlCol="0">
            <a:spAutoFit/>
          </a:bodyPr>
          <a:lstStyle/>
          <a:p>
            <a:r>
              <a:rPr lang="en-US" sz="3300" dirty="0">
                <a:solidFill>
                  <a:srgbClr val="FFFF00"/>
                </a:solidFill>
              </a:rPr>
              <a:t>AGENDA</a:t>
            </a:r>
          </a:p>
        </p:txBody>
      </p:sp>
      <p:sp>
        <p:nvSpPr>
          <p:cNvPr id="2" name="TextBox 1"/>
          <p:cNvSpPr txBox="1"/>
          <p:nvPr/>
        </p:nvSpPr>
        <p:spPr>
          <a:xfrm>
            <a:off x="495978" y="1101241"/>
            <a:ext cx="8077200" cy="4575676"/>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1400" dirty="0"/>
              <a:t>INFORMATION NEEDED PRIOR TO CREATING A GEC OR DI</a:t>
            </a:r>
          </a:p>
          <a:p>
            <a:pPr marL="214313" indent="-214313">
              <a:lnSpc>
                <a:spcPct val="150000"/>
              </a:lnSpc>
              <a:buFont typeface="Arial" panose="020B0604020202020204" pitchFamily="34" charset="0"/>
              <a:buChar char="•"/>
            </a:pPr>
            <a:r>
              <a:rPr lang="en-US" sz="1400" dirty="0"/>
              <a:t>FINDING INFORMATION</a:t>
            </a:r>
          </a:p>
          <a:p>
            <a:pPr marL="671513" lvl="1" indent="-214313">
              <a:lnSpc>
                <a:spcPct val="150000"/>
              </a:lnSpc>
              <a:buFont typeface="Arial" panose="020B0604020202020204" pitchFamily="34" charset="0"/>
              <a:buChar char="•"/>
            </a:pPr>
            <a:r>
              <a:rPr lang="en-US" sz="1400" dirty="0"/>
              <a:t>Purchase Order Lookup</a:t>
            </a:r>
          </a:p>
          <a:p>
            <a:pPr marL="671513" lvl="1" indent="-214313">
              <a:lnSpc>
                <a:spcPct val="150000"/>
              </a:lnSpc>
              <a:buFont typeface="Arial" panose="020B0604020202020204" pitchFamily="34" charset="0"/>
              <a:buChar char="•"/>
            </a:pPr>
            <a:r>
              <a:rPr lang="en-US" sz="1400" dirty="0"/>
              <a:t>Asset Lookup</a:t>
            </a:r>
          </a:p>
          <a:p>
            <a:pPr marL="671513" lvl="1" indent="-214313">
              <a:lnSpc>
                <a:spcPct val="150000"/>
              </a:lnSpc>
              <a:buFont typeface="Arial" panose="020B0604020202020204" pitchFamily="34" charset="0"/>
              <a:buChar char="•"/>
            </a:pPr>
            <a:r>
              <a:rPr lang="en-US" sz="1400" dirty="0"/>
              <a:t>Asset Payment Lookup</a:t>
            </a:r>
          </a:p>
          <a:p>
            <a:pPr marL="214313" indent="-214313">
              <a:lnSpc>
                <a:spcPct val="150000"/>
              </a:lnSpc>
              <a:buFont typeface="Arial" panose="020B0604020202020204" pitchFamily="34" charset="0"/>
              <a:buChar char="•"/>
            </a:pPr>
            <a:r>
              <a:rPr lang="en-US" sz="1400" dirty="0"/>
              <a:t>EXERCISES</a:t>
            </a:r>
          </a:p>
          <a:p>
            <a:pPr marL="214313" indent="-214313">
              <a:lnSpc>
                <a:spcPct val="150000"/>
              </a:lnSpc>
              <a:buFont typeface="Arial" panose="020B0604020202020204" pitchFamily="34" charset="0"/>
              <a:buChar char="•"/>
            </a:pPr>
            <a:r>
              <a:rPr lang="en-US" sz="1400" dirty="0"/>
              <a:t>FINANCIAL PROCESSING DOCUMENTS</a:t>
            </a:r>
          </a:p>
          <a:p>
            <a:pPr marL="671513" lvl="1" indent="-214313">
              <a:lnSpc>
                <a:spcPct val="150000"/>
              </a:lnSpc>
              <a:buFont typeface="Arial" panose="020B0604020202020204" pitchFamily="34" charset="0"/>
              <a:buChar char="•"/>
            </a:pPr>
            <a:r>
              <a:rPr lang="en-US" sz="1400" dirty="0"/>
              <a:t>General Error Correction</a:t>
            </a:r>
          </a:p>
          <a:p>
            <a:pPr marL="1128713" lvl="2" indent="-214313">
              <a:lnSpc>
                <a:spcPct val="150000"/>
              </a:lnSpc>
              <a:buFont typeface="Arial" panose="020B0604020202020204" pitchFamily="34" charset="0"/>
              <a:buChar char="•"/>
            </a:pPr>
            <a:r>
              <a:rPr lang="en-US" sz="1400" dirty="0"/>
              <a:t>Modifying an Asset Example</a:t>
            </a:r>
          </a:p>
          <a:p>
            <a:pPr marL="1128713" lvl="2" indent="-214313">
              <a:lnSpc>
                <a:spcPct val="150000"/>
              </a:lnSpc>
              <a:buFont typeface="Arial" panose="020B0604020202020204" pitchFamily="34" charset="0"/>
              <a:buChar char="•"/>
            </a:pPr>
            <a:r>
              <a:rPr lang="en-US" sz="1400" dirty="0"/>
              <a:t>Making Changes</a:t>
            </a:r>
          </a:p>
          <a:p>
            <a:pPr marL="671513" lvl="1" indent="-214313">
              <a:lnSpc>
                <a:spcPct val="150000"/>
              </a:lnSpc>
              <a:buFont typeface="Arial" panose="020B0604020202020204" pitchFamily="34" charset="0"/>
              <a:buChar char="•"/>
            </a:pPr>
            <a:r>
              <a:rPr lang="en-US" sz="1400" dirty="0"/>
              <a:t>Distribution of Income and Expense </a:t>
            </a:r>
          </a:p>
          <a:p>
            <a:pPr marL="1128713" lvl="2" indent="-214313">
              <a:lnSpc>
                <a:spcPct val="150000"/>
              </a:lnSpc>
              <a:buFont typeface="Arial" panose="020B0604020202020204" pitchFamily="34" charset="0"/>
              <a:buChar char="•"/>
            </a:pPr>
            <a:r>
              <a:rPr lang="en-US" sz="1400" dirty="0"/>
              <a:t>Creating an Asset Example</a:t>
            </a:r>
          </a:p>
          <a:p>
            <a:pPr marL="1128713" lvl="2" indent="-214313">
              <a:lnSpc>
                <a:spcPct val="150000"/>
              </a:lnSpc>
              <a:buFont typeface="Arial" panose="020B0604020202020204" pitchFamily="34" charset="0"/>
              <a:buChar char="•"/>
            </a:pPr>
            <a:r>
              <a:rPr lang="en-US" sz="1400" dirty="0"/>
              <a:t>Making Changes</a:t>
            </a:r>
          </a:p>
          <a:p>
            <a:pPr marL="214313" indent="-214313">
              <a:lnSpc>
                <a:spcPct val="150000"/>
              </a:lnSpc>
              <a:buFont typeface="Arial" panose="020B0604020202020204" pitchFamily="34" charset="0"/>
              <a:buChar char="•"/>
            </a:pPr>
            <a:r>
              <a:rPr lang="en-US" sz="1400" dirty="0"/>
              <a:t>QUESTIONS</a:t>
            </a:r>
          </a:p>
        </p:txBody>
      </p:sp>
    </p:spTree>
    <p:extLst>
      <p:ext uri="{BB962C8B-B14F-4D97-AF65-F5344CB8AC3E}">
        <p14:creationId xmlns:p14="http://schemas.microsoft.com/office/powerpoint/2010/main" val="13681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left)">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C6B96C-7D23-44E2-B6B3-A3C68D16B78A}"/>
              </a:ext>
            </a:extLst>
          </p:cNvPr>
          <p:cNvPicPr>
            <a:picLocks noChangeAspect="1"/>
          </p:cNvPicPr>
          <p:nvPr/>
        </p:nvPicPr>
        <p:blipFill>
          <a:blip r:embed="rId3"/>
          <a:stretch>
            <a:fillRect/>
          </a:stretch>
        </p:blipFill>
        <p:spPr>
          <a:xfrm>
            <a:off x="240287" y="2491425"/>
            <a:ext cx="8682754" cy="1420121"/>
          </a:xfrm>
          <a:prstGeom prst="rect">
            <a:avLst/>
          </a:prstGeom>
        </p:spPr>
      </p:pic>
      <p:sp>
        <p:nvSpPr>
          <p:cNvPr id="13" name="Title 1"/>
          <p:cNvSpPr txBox="1">
            <a:spLocks/>
          </p:cNvSpPr>
          <p:nvPr/>
        </p:nvSpPr>
        <p:spPr>
          <a:xfrm>
            <a:off x="255558" y="1993044"/>
            <a:ext cx="4628492" cy="311416"/>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FFFF00"/>
                </a:solidFill>
                <a:cs typeface="Arial" pitchFamily="34" charset="0"/>
              </a:rPr>
              <a:t>Select the Target line to distribute</a:t>
            </a:r>
            <a:r>
              <a:rPr lang="en-US" sz="2000" cap="none" dirty="0">
                <a:solidFill>
                  <a:srgbClr val="00B050"/>
                </a:solidFill>
                <a:cs typeface="Arial" pitchFamily="34" charset="0"/>
              </a:rPr>
              <a:t>.</a:t>
            </a:r>
          </a:p>
        </p:txBody>
      </p:sp>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10" name="Title 1"/>
          <p:cNvSpPr txBox="1">
            <a:spLocks/>
          </p:cNvSpPr>
          <p:nvPr/>
        </p:nvSpPr>
        <p:spPr>
          <a:xfrm>
            <a:off x="263271" y="4019447"/>
            <a:ext cx="4358761"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FFFF00"/>
                </a:solidFill>
                <a:cs typeface="Arial" pitchFamily="34" charset="0"/>
              </a:rPr>
              <a:t>Select Distribute cost by amount.</a:t>
            </a:r>
          </a:p>
        </p:txBody>
      </p:sp>
      <p:sp>
        <p:nvSpPr>
          <p:cNvPr id="17" name="Title 1"/>
          <p:cNvSpPr txBox="1">
            <a:spLocks/>
          </p:cNvSpPr>
          <p:nvPr/>
        </p:nvSpPr>
        <p:spPr>
          <a:xfrm>
            <a:off x="255558" y="4522801"/>
            <a:ext cx="3230545"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Click on: </a:t>
            </a:r>
            <a:r>
              <a:rPr lang="en-US" sz="2000" cap="none" dirty="0">
                <a:cs typeface="Arial" pitchFamily="34" charset="0"/>
              </a:rPr>
              <a:t>“create asset”.</a:t>
            </a:r>
          </a:p>
        </p:txBody>
      </p:sp>
      <p:sp>
        <p:nvSpPr>
          <p:cNvPr id="21" name="Title 1"/>
          <p:cNvSpPr txBox="1">
            <a:spLocks/>
          </p:cNvSpPr>
          <p:nvPr/>
        </p:nvSpPr>
        <p:spPr>
          <a:xfrm>
            <a:off x="240287" y="1283135"/>
            <a:ext cx="7094505" cy="311416"/>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Complete the Accounting Lines for Capitalization Tab.</a:t>
            </a:r>
          </a:p>
        </p:txBody>
      </p:sp>
      <p:sp>
        <p:nvSpPr>
          <p:cNvPr id="18" name="Oval 17"/>
          <p:cNvSpPr/>
          <p:nvPr/>
        </p:nvSpPr>
        <p:spPr>
          <a:xfrm>
            <a:off x="263271" y="2491424"/>
            <a:ext cx="1697851" cy="31638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8175429" y="2845567"/>
            <a:ext cx="593767" cy="355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4572000" y="3293458"/>
            <a:ext cx="1116701" cy="3052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p:nvSpPr>
        <p:spPr>
          <a:xfrm>
            <a:off x="3948913" y="3660237"/>
            <a:ext cx="673119" cy="2513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937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7" grpId="0"/>
      <p:bldP spid="21" grpId="0"/>
      <p:bldP spid="18" grpId="0" animBg="1"/>
      <p:bldP spid="18" grpId="1" animBg="1"/>
      <p:bldP spid="14" grpId="0" animBg="1"/>
      <p:bldP spid="15" grpId="0"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0F672-AB69-4FE5-BA64-EA4EA18E1C6E}"/>
              </a:ext>
            </a:extLst>
          </p:cNvPr>
          <p:cNvPicPr>
            <a:picLocks noChangeAspect="1"/>
          </p:cNvPicPr>
          <p:nvPr/>
        </p:nvPicPr>
        <p:blipFill>
          <a:blip r:embed="rId3"/>
          <a:stretch>
            <a:fillRect/>
          </a:stretch>
        </p:blipFill>
        <p:spPr>
          <a:xfrm>
            <a:off x="879170" y="1854500"/>
            <a:ext cx="7161098" cy="2106668"/>
          </a:xfrm>
          <a:prstGeom prst="rect">
            <a:avLst/>
          </a:prstGeom>
        </p:spPr>
      </p:pic>
      <p:sp>
        <p:nvSpPr>
          <p:cNvPr id="2" name="Title 1"/>
          <p:cNvSpPr>
            <a:spLocks noGrp="1"/>
          </p:cNvSpPr>
          <p:nvPr>
            <p:ph type="title"/>
          </p:nvPr>
        </p:nvSpPr>
        <p:spPr>
          <a:xfrm>
            <a:off x="934769" y="607604"/>
            <a:ext cx="7315199" cy="866347"/>
          </a:xfrm>
        </p:spPr>
        <p:txBody>
          <a:bodyPr>
            <a:normAutofit/>
          </a:bodyPr>
          <a:lstStyle/>
          <a:p>
            <a:pPr algn="l"/>
            <a:r>
              <a:rPr lang="en-US" dirty="0">
                <a:solidFill>
                  <a:srgbClr val="FFFF00"/>
                </a:solidFill>
              </a:rPr>
              <a:t>CREATE CAPITAL ASSETS TAB</a:t>
            </a:r>
          </a:p>
        </p:txBody>
      </p:sp>
      <p:cxnSp>
        <p:nvCxnSpPr>
          <p:cNvPr id="20" name="Straight Arrow Connector 19"/>
          <p:cNvCxnSpPr/>
          <p:nvPr/>
        </p:nvCxnSpPr>
        <p:spPr>
          <a:xfrm>
            <a:off x="600935" y="2760443"/>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81224" y="1831905"/>
            <a:ext cx="898889" cy="243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1730220" y="2800793"/>
            <a:ext cx="405578"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34847" y="2813582"/>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3791815" y="2800793"/>
            <a:ext cx="318031" cy="2325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781128" y="2813582"/>
            <a:ext cx="295229" cy="225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84517" y="2813582"/>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99918" y="3125819"/>
            <a:ext cx="469701" cy="281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78727" y="3002739"/>
            <a:ext cx="183945" cy="18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868077" y="3002739"/>
            <a:ext cx="183945" cy="18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286303" y="1438234"/>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Create Capital Assets tab will open.</a:t>
            </a:r>
          </a:p>
        </p:txBody>
      </p:sp>
      <p:sp>
        <p:nvSpPr>
          <p:cNvPr id="22" name="TextBox 21"/>
          <p:cNvSpPr txBox="1"/>
          <p:nvPr/>
        </p:nvSpPr>
        <p:spPr>
          <a:xfrm>
            <a:off x="308609" y="3950166"/>
            <a:ext cx="7960478" cy="2816537"/>
          </a:xfrm>
          <a:prstGeom prst="rect">
            <a:avLst/>
          </a:prstGeom>
          <a:noFill/>
        </p:spPr>
        <p:txBody>
          <a:bodyPr wrap="square" rtlCol="0">
            <a:noAutofit/>
          </a:bodyPr>
          <a:lstStyle/>
          <a:p>
            <a:r>
              <a:rPr lang="en-US" dirty="0">
                <a:solidFill>
                  <a:srgbClr val="00B050"/>
                </a:solidFill>
              </a:rPr>
              <a:t>Enter the following:</a:t>
            </a:r>
          </a:p>
          <a:p>
            <a:r>
              <a:rPr lang="en-US" dirty="0">
                <a:solidFill>
                  <a:srgbClr val="FFFF00"/>
                </a:solidFill>
              </a:rPr>
              <a:t>Asset Quantity: </a:t>
            </a:r>
            <a:r>
              <a:rPr lang="en-US" dirty="0"/>
              <a:t>1</a:t>
            </a:r>
          </a:p>
          <a:p>
            <a:r>
              <a:rPr lang="en-US" dirty="0">
                <a:solidFill>
                  <a:srgbClr val="FFFF00"/>
                </a:solidFill>
              </a:rPr>
              <a:t>Asset Type (use the magnifying glass, if needed): </a:t>
            </a:r>
            <a:r>
              <a:rPr lang="en-US" dirty="0"/>
              <a:t>91040SI</a:t>
            </a:r>
          </a:p>
          <a:p>
            <a:r>
              <a:rPr lang="en-US" dirty="0">
                <a:solidFill>
                  <a:srgbClr val="FFFF00"/>
                </a:solidFill>
              </a:rPr>
              <a:t>Vendor Name (can only be entered by using the magnifying glass):</a:t>
            </a:r>
          </a:p>
          <a:p>
            <a:r>
              <a:rPr lang="en-US" dirty="0">
                <a:solidFill>
                  <a:srgbClr val="FFFF00"/>
                </a:solidFill>
              </a:rPr>
              <a:t> </a:t>
            </a:r>
            <a:r>
              <a:rPr lang="en-US" dirty="0"/>
              <a:t>Lookup “Henry Schein Inc”</a:t>
            </a:r>
          </a:p>
          <a:p>
            <a:r>
              <a:rPr lang="en-US" dirty="0">
                <a:solidFill>
                  <a:srgbClr val="FFFF00"/>
                </a:solidFill>
              </a:rPr>
              <a:t>Manufacturer: </a:t>
            </a:r>
            <a:r>
              <a:rPr lang="en-US" dirty="0"/>
              <a:t>AIRTEC</a:t>
            </a:r>
          </a:p>
          <a:p>
            <a:r>
              <a:rPr lang="en-US" dirty="0">
                <a:solidFill>
                  <a:srgbClr val="FFFF00"/>
                </a:solidFill>
              </a:rPr>
              <a:t>Model: </a:t>
            </a:r>
            <a:r>
              <a:rPr lang="en-US" dirty="0"/>
              <a:t>V5</a:t>
            </a:r>
          </a:p>
          <a:p>
            <a:r>
              <a:rPr lang="en-US" dirty="0">
                <a:solidFill>
                  <a:srgbClr val="FFFF00"/>
                </a:solidFill>
              </a:rPr>
              <a:t>Amount (since Distribute cost by amount was selected): </a:t>
            </a:r>
            <a:r>
              <a:rPr lang="en-US" dirty="0"/>
              <a:t>$8,822.00</a:t>
            </a:r>
          </a:p>
          <a:p>
            <a:r>
              <a:rPr lang="en-US" dirty="0">
                <a:solidFill>
                  <a:srgbClr val="FFFF00"/>
                </a:solidFill>
              </a:rPr>
              <a:t>Asset Description: </a:t>
            </a:r>
            <a:r>
              <a:rPr lang="en-US" dirty="0"/>
              <a:t>Mojave Dry Vacuum System</a:t>
            </a:r>
          </a:p>
          <a:p>
            <a:r>
              <a:rPr lang="en-US" dirty="0">
                <a:solidFill>
                  <a:srgbClr val="00B050"/>
                </a:solidFill>
              </a:rPr>
              <a:t>Click on: </a:t>
            </a:r>
            <a:r>
              <a:rPr lang="en-US" dirty="0"/>
              <a:t>“add tag/location”</a:t>
            </a: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sp>
        <p:nvSpPr>
          <p:cNvPr id="23" name="Oval 22"/>
          <p:cNvSpPr/>
          <p:nvPr/>
        </p:nvSpPr>
        <p:spPr>
          <a:xfrm>
            <a:off x="6638912" y="3516579"/>
            <a:ext cx="633910" cy="243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4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9" end="9"/>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8" grpId="0" animBg="1"/>
      <p:bldP spid="19"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5FE99B-B118-4B80-8E6F-47C9559C3BAD}"/>
              </a:ext>
            </a:extLst>
          </p:cNvPr>
          <p:cNvPicPr>
            <a:picLocks noChangeAspect="1"/>
          </p:cNvPicPr>
          <p:nvPr/>
        </p:nvPicPr>
        <p:blipFill>
          <a:blip r:embed="rId3"/>
          <a:stretch>
            <a:fillRect/>
          </a:stretch>
        </p:blipFill>
        <p:spPr>
          <a:xfrm>
            <a:off x="282456" y="2145505"/>
            <a:ext cx="8638879" cy="397425"/>
          </a:xfrm>
          <a:prstGeom prst="rect">
            <a:avLst/>
          </a:prstGeom>
        </p:spPr>
      </p:pic>
      <p:pic>
        <p:nvPicPr>
          <p:cNvPr id="4" name="Picture 3">
            <a:extLst>
              <a:ext uri="{FF2B5EF4-FFF2-40B4-BE49-F238E27FC236}">
                <a16:creationId xmlns:a16="http://schemas.microsoft.com/office/drawing/2014/main" id="{EAC5C285-4458-4D86-83FE-2C4EA91C95C4}"/>
              </a:ext>
            </a:extLst>
          </p:cNvPr>
          <p:cNvPicPr>
            <a:picLocks noChangeAspect="1"/>
          </p:cNvPicPr>
          <p:nvPr/>
        </p:nvPicPr>
        <p:blipFill>
          <a:blip r:embed="rId4"/>
          <a:stretch>
            <a:fillRect/>
          </a:stretch>
        </p:blipFill>
        <p:spPr>
          <a:xfrm>
            <a:off x="267609" y="2121552"/>
            <a:ext cx="8653727" cy="412986"/>
          </a:xfrm>
          <a:prstGeom prst="rect">
            <a:avLst/>
          </a:prstGeom>
        </p:spPr>
      </p:pic>
      <p:sp>
        <p:nvSpPr>
          <p:cNvPr id="2" name="Title 1"/>
          <p:cNvSpPr>
            <a:spLocks noGrp="1"/>
          </p:cNvSpPr>
          <p:nvPr>
            <p:ph type="title"/>
          </p:nvPr>
        </p:nvSpPr>
        <p:spPr>
          <a:xfrm>
            <a:off x="929249" y="607145"/>
            <a:ext cx="7315199" cy="866347"/>
          </a:xfrm>
        </p:spPr>
        <p:txBody>
          <a:bodyPr>
            <a:normAutofit/>
          </a:bodyPr>
          <a:lstStyle/>
          <a:p>
            <a:pPr algn="l"/>
            <a:r>
              <a:rPr lang="en-US" dirty="0">
                <a:solidFill>
                  <a:srgbClr val="FFFF00"/>
                </a:solidFill>
              </a:rPr>
              <a:t>CREATE CAPITAL ASSETS TAB</a:t>
            </a:r>
          </a:p>
        </p:txBody>
      </p:sp>
      <p:cxnSp>
        <p:nvCxnSpPr>
          <p:cNvPr id="20" name="Straight Arrow Connector 19"/>
          <p:cNvCxnSpPr/>
          <p:nvPr/>
        </p:nvCxnSpPr>
        <p:spPr>
          <a:xfrm>
            <a:off x="267609" y="2070269"/>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9377" y="3655086"/>
            <a:ext cx="2758935" cy="1365159"/>
          </a:xfrm>
          <a:prstGeom prst="rect">
            <a:avLst/>
          </a:prstGeom>
          <a:noFill/>
        </p:spPr>
        <p:txBody>
          <a:bodyPr wrap="square" rtlCol="0">
            <a:noAutofit/>
          </a:bodyPr>
          <a:lstStyle/>
          <a:p>
            <a:r>
              <a:rPr lang="en-US" dirty="0">
                <a:solidFill>
                  <a:srgbClr val="00B050"/>
                </a:solidFill>
              </a:rPr>
              <a:t>Enter the following:</a:t>
            </a:r>
          </a:p>
          <a:p>
            <a:r>
              <a:rPr lang="en-US" dirty="0">
                <a:solidFill>
                  <a:srgbClr val="FFFF00"/>
                </a:solidFill>
              </a:rPr>
              <a:t>Campus Code: </a:t>
            </a:r>
            <a:r>
              <a:rPr lang="en-US" dirty="0"/>
              <a:t>MC</a:t>
            </a:r>
          </a:p>
          <a:p>
            <a:r>
              <a:rPr lang="en-US" dirty="0">
                <a:solidFill>
                  <a:srgbClr val="FFFF00"/>
                </a:solidFill>
              </a:rPr>
              <a:t>Building Code: </a:t>
            </a:r>
            <a:r>
              <a:rPr lang="en-US" dirty="0"/>
              <a:t>0116</a:t>
            </a:r>
          </a:p>
          <a:p>
            <a:r>
              <a:rPr lang="en-US" dirty="0">
                <a:solidFill>
                  <a:srgbClr val="FFFF00"/>
                </a:solidFill>
              </a:rPr>
              <a:t>Room Number </a:t>
            </a:r>
            <a:r>
              <a:rPr lang="en-US" dirty="0"/>
              <a:t>1027</a:t>
            </a: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cxnSp>
        <p:nvCxnSpPr>
          <p:cNvPr id="13" name="Straight Arrow Connector 12"/>
          <p:cNvCxnSpPr/>
          <p:nvPr/>
        </p:nvCxnSpPr>
        <p:spPr>
          <a:xfrm>
            <a:off x="1298313" y="2093879"/>
            <a:ext cx="405578"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5605" y="2162070"/>
            <a:ext cx="259619" cy="18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99008" y="2161565"/>
            <a:ext cx="196038" cy="193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29155" y="2176235"/>
            <a:ext cx="237458" cy="169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64260" y="2093879"/>
            <a:ext cx="4747824" cy="554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9377" y="2888770"/>
            <a:ext cx="8734942" cy="646331"/>
          </a:xfrm>
          <a:prstGeom prst="rect">
            <a:avLst/>
          </a:prstGeom>
        </p:spPr>
        <p:txBody>
          <a:bodyPr wrap="square">
            <a:spAutoFit/>
          </a:bodyPr>
          <a:lstStyle/>
          <a:p>
            <a:r>
              <a:rPr lang="en-US" dirty="0">
                <a:solidFill>
                  <a:srgbClr val="00B050"/>
                </a:solidFill>
              </a:rPr>
              <a:t>The Tag Number and Serial Number may be left blank, however, the Asset Location is required.</a:t>
            </a:r>
          </a:p>
        </p:txBody>
      </p:sp>
      <p:sp>
        <p:nvSpPr>
          <p:cNvPr id="14" name="Rectangle 13"/>
          <p:cNvSpPr/>
          <p:nvPr/>
        </p:nvSpPr>
        <p:spPr>
          <a:xfrm>
            <a:off x="186394" y="1450000"/>
            <a:ext cx="8734942" cy="369332"/>
          </a:xfrm>
          <a:prstGeom prst="rect">
            <a:avLst/>
          </a:prstGeom>
        </p:spPr>
        <p:txBody>
          <a:bodyPr wrap="square">
            <a:spAutoFit/>
          </a:bodyPr>
          <a:lstStyle/>
          <a:p>
            <a:r>
              <a:rPr lang="en-US" dirty="0">
                <a:solidFill>
                  <a:srgbClr val="00B050"/>
                </a:solidFill>
              </a:rPr>
              <a:t>This will open a new section.</a:t>
            </a:r>
          </a:p>
        </p:txBody>
      </p:sp>
    </p:spTree>
    <p:extLst>
      <p:ext uri="{BB962C8B-B14F-4D97-AF65-F5344CB8AC3E}">
        <p14:creationId xmlns:p14="http://schemas.microsoft.com/office/powerpoint/2010/main" val="16784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CBB1C-12CD-493E-9326-BA64D9D26A63}"/>
              </a:ext>
            </a:extLst>
          </p:cNvPr>
          <p:cNvPicPr>
            <a:picLocks noChangeAspect="1"/>
          </p:cNvPicPr>
          <p:nvPr/>
        </p:nvPicPr>
        <p:blipFill>
          <a:blip r:embed="rId3"/>
          <a:stretch>
            <a:fillRect/>
          </a:stretch>
        </p:blipFill>
        <p:spPr>
          <a:xfrm>
            <a:off x="835310" y="2265771"/>
            <a:ext cx="7473380" cy="3823016"/>
          </a:xfrm>
          <a:prstGeom prst="rect">
            <a:avLst/>
          </a:prstGeom>
        </p:spPr>
      </p:pic>
      <p:sp>
        <p:nvSpPr>
          <p:cNvPr id="2" name="Title 1"/>
          <p:cNvSpPr>
            <a:spLocks noGrp="1"/>
          </p:cNvSpPr>
          <p:nvPr>
            <p:ph type="title"/>
          </p:nvPr>
        </p:nvSpPr>
        <p:spPr>
          <a:xfrm>
            <a:off x="925163" y="613031"/>
            <a:ext cx="7315199" cy="866347"/>
          </a:xfrm>
        </p:spPr>
        <p:txBody>
          <a:bodyPr>
            <a:normAutofit/>
          </a:bodyPr>
          <a:lstStyle/>
          <a:p>
            <a:pPr algn="l"/>
            <a:r>
              <a:rPr lang="en-US" dirty="0">
                <a:solidFill>
                  <a:srgbClr val="FFFF00"/>
                </a:solidFill>
              </a:rPr>
              <a:t>CREATE CAPITAL ASSETS TAB</a:t>
            </a:r>
          </a:p>
        </p:txBody>
      </p:sp>
      <p:sp>
        <p:nvSpPr>
          <p:cNvPr id="27" name="TextBox 26"/>
          <p:cNvSpPr txBox="1"/>
          <p:nvPr/>
        </p:nvSpPr>
        <p:spPr>
          <a:xfrm>
            <a:off x="170688" y="1324614"/>
            <a:ext cx="8824150" cy="874413"/>
          </a:xfrm>
          <a:prstGeom prst="rect">
            <a:avLst/>
          </a:prstGeom>
          <a:noFill/>
        </p:spPr>
        <p:txBody>
          <a:bodyPr wrap="square" rtlCol="0">
            <a:noAutofit/>
          </a:bodyPr>
          <a:lstStyle/>
          <a:p>
            <a:r>
              <a:rPr lang="en-US" dirty="0">
                <a:solidFill>
                  <a:srgbClr val="00B050"/>
                </a:solidFill>
              </a:rPr>
              <a:t>The System Control Remainder Amount should reflect the remaining balance.</a:t>
            </a:r>
          </a:p>
          <a:p>
            <a:endParaRPr lang="en-US" dirty="0">
              <a:solidFill>
                <a:srgbClr val="FFFF00"/>
              </a:solidFill>
            </a:endParaRPr>
          </a:p>
          <a:p>
            <a:r>
              <a:rPr lang="en-US" dirty="0">
                <a:solidFill>
                  <a:srgbClr val="00B050"/>
                </a:solidFill>
              </a:rPr>
              <a:t>To create another asset, repeat click on: </a:t>
            </a:r>
            <a:r>
              <a:rPr lang="en-US" dirty="0"/>
              <a:t>“create asset”.</a:t>
            </a:r>
            <a:endParaRPr lang="en-US" dirty="0">
              <a:solidFill>
                <a:srgbClr val="00B050"/>
              </a:solidFill>
            </a:endParaRPr>
          </a:p>
          <a:p>
            <a:endParaRPr lang="en-US" dirty="0">
              <a:solidFill>
                <a:srgbClr val="00B050"/>
              </a:solidFill>
            </a:endParaRPr>
          </a:p>
        </p:txBody>
      </p:sp>
      <p:sp>
        <p:nvSpPr>
          <p:cNvPr id="12" name="Oval 11"/>
          <p:cNvSpPr/>
          <p:nvPr/>
        </p:nvSpPr>
        <p:spPr>
          <a:xfrm>
            <a:off x="2953593" y="3827533"/>
            <a:ext cx="1836892" cy="181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036497" y="2879765"/>
            <a:ext cx="535503" cy="2575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53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DA193C-33FD-4D53-863E-EDDF30FC2187}"/>
              </a:ext>
            </a:extLst>
          </p:cNvPr>
          <p:cNvPicPr>
            <a:picLocks noChangeAspect="1"/>
          </p:cNvPicPr>
          <p:nvPr/>
        </p:nvPicPr>
        <p:blipFill>
          <a:blip r:embed="rId3"/>
          <a:stretch>
            <a:fillRect/>
          </a:stretch>
        </p:blipFill>
        <p:spPr>
          <a:xfrm>
            <a:off x="599647" y="2329939"/>
            <a:ext cx="7944705" cy="4042120"/>
          </a:xfrm>
          <a:prstGeom prst="rect">
            <a:avLst/>
          </a:prstGeom>
        </p:spPr>
      </p:pic>
      <p:sp>
        <p:nvSpPr>
          <p:cNvPr id="27" name="TextBox 26"/>
          <p:cNvSpPr txBox="1"/>
          <p:nvPr/>
        </p:nvSpPr>
        <p:spPr>
          <a:xfrm>
            <a:off x="229990" y="1786757"/>
            <a:ext cx="7960478" cy="421978"/>
          </a:xfrm>
          <a:prstGeom prst="rect">
            <a:avLst/>
          </a:prstGeom>
          <a:noFill/>
        </p:spPr>
        <p:txBody>
          <a:bodyPr wrap="square" rtlCol="0">
            <a:noAutofit/>
          </a:bodyPr>
          <a:lstStyle/>
          <a:p>
            <a:r>
              <a:rPr lang="en-US" dirty="0">
                <a:solidFill>
                  <a:srgbClr val="00B050"/>
                </a:solidFill>
              </a:rPr>
              <a:t>This will bring up another Capital Asset for Accounting Lines section.</a:t>
            </a:r>
          </a:p>
          <a:p>
            <a:endParaRPr lang="en-US" dirty="0">
              <a:solidFill>
                <a:srgbClr val="00B050"/>
              </a:solidFill>
            </a:endParaRPr>
          </a:p>
        </p:txBody>
      </p:sp>
      <p:sp>
        <p:nvSpPr>
          <p:cNvPr id="12" name="Oval 11"/>
          <p:cNvSpPr/>
          <p:nvPr/>
        </p:nvSpPr>
        <p:spPr>
          <a:xfrm>
            <a:off x="663546" y="4733841"/>
            <a:ext cx="1618407" cy="245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929249" y="607145"/>
            <a:ext cx="7315199" cy="866347"/>
          </a:xfrm>
        </p:spPr>
        <p:txBody>
          <a:bodyPr>
            <a:normAutofit/>
          </a:bodyPr>
          <a:lstStyle/>
          <a:p>
            <a:pPr algn="l"/>
            <a:r>
              <a:rPr lang="en-US" dirty="0">
                <a:solidFill>
                  <a:srgbClr val="FFFF00"/>
                </a:solidFill>
              </a:rPr>
              <a:t>CREATE CAPITAL ASSETS TAB</a:t>
            </a:r>
          </a:p>
        </p:txBody>
      </p:sp>
    </p:spTree>
    <p:extLst>
      <p:ext uri="{BB962C8B-B14F-4D97-AF65-F5344CB8AC3E}">
        <p14:creationId xmlns:p14="http://schemas.microsoft.com/office/powerpoint/2010/main" val="303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F8245-CD1C-4237-9CE0-9AD446EAA05D}"/>
              </a:ext>
            </a:extLst>
          </p:cNvPr>
          <p:cNvPicPr>
            <a:picLocks noChangeAspect="1"/>
          </p:cNvPicPr>
          <p:nvPr/>
        </p:nvPicPr>
        <p:blipFill>
          <a:blip r:embed="rId3"/>
          <a:stretch>
            <a:fillRect/>
          </a:stretch>
        </p:blipFill>
        <p:spPr>
          <a:xfrm>
            <a:off x="521802" y="1759390"/>
            <a:ext cx="8100395" cy="1580022"/>
          </a:xfrm>
          <a:prstGeom prst="rect">
            <a:avLst/>
          </a:prstGeom>
        </p:spPr>
      </p:pic>
      <p:cxnSp>
        <p:nvCxnSpPr>
          <p:cNvPr id="20" name="Straight Arrow Connector 19"/>
          <p:cNvCxnSpPr/>
          <p:nvPr/>
        </p:nvCxnSpPr>
        <p:spPr>
          <a:xfrm>
            <a:off x="315883" y="2324494"/>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3549" y="3493859"/>
            <a:ext cx="7960478" cy="2816537"/>
          </a:xfrm>
          <a:prstGeom prst="rect">
            <a:avLst/>
          </a:prstGeom>
          <a:noFill/>
        </p:spPr>
        <p:txBody>
          <a:bodyPr wrap="square" rtlCol="0">
            <a:noAutofit/>
          </a:bodyPr>
          <a:lstStyle/>
          <a:p>
            <a:r>
              <a:rPr lang="en-US" dirty="0">
                <a:solidFill>
                  <a:srgbClr val="00B050"/>
                </a:solidFill>
              </a:rPr>
              <a:t>Enter the following:</a:t>
            </a:r>
          </a:p>
          <a:p>
            <a:r>
              <a:rPr lang="en-US" dirty="0">
                <a:solidFill>
                  <a:srgbClr val="FFFF00"/>
                </a:solidFill>
              </a:rPr>
              <a:t>Asset Quantity: </a:t>
            </a:r>
            <a:r>
              <a:rPr lang="en-US" dirty="0"/>
              <a:t>1</a:t>
            </a:r>
          </a:p>
          <a:p>
            <a:r>
              <a:rPr lang="en-US" dirty="0">
                <a:solidFill>
                  <a:srgbClr val="FFFF00"/>
                </a:solidFill>
              </a:rPr>
              <a:t>Asset Type (use the magnifying glass, if needed): </a:t>
            </a:r>
            <a:r>
              <a:rPr lang="en-US" dirty="0"/>
              <a:t>82985SI</a:t>
            </a:r>
          </a:p>
          <a:p>
            <a:r>
              <a:rPr lang="en-US" dirty="0">
                <a:solidFill>
                  <a:srgbClr val="FFFF00"/>
                </a:solidFill>
              </a:rPr>
              <a:t>Vendor Name (can only be entered by using the magnifying glass):</a:t>
            </a:r>
          </a:p>
          <a:p>
            <a:r>
              <a:rPr lang="en-US" dirty="0">
                <a:solidFill>
                  <a:srgbClr val="FFFF00"/>
                </a:solidFill>
              </a:rPr>
              <a:t> </a:t>
            </a:r>
            <a:r>
              <a:rPr lang="en-US" dirty="0"/>
              <a:t>Lookup “Henry Schein Inc”</a:t>
            </a:r>
          </a:p>
          <a:p>
            <a:r>
              <a:rPr lang="en-US" dirty="0">
                <a:solidFill>
                  <a:srgbClr val="FFFF00"/>
                </a:solidFill>
              </a:rPr>
              <a:t>Manufacturer: </a:t>
            </a:r>
            <a:r>
              <a:rPr lang="en-US" dirty="0"/>
              <a:t>SCICAN</a:t>
            </a:r>
          </a:p>
          <a:p>
            <a:r>
              <a:rPr lang="en-US" dirty="0">
                <a:solidFill>
                  <a:srgbClr val="FFFF00"/>
                </a:solidFill>
              </a:rPr>
              <a:t>Model: </a:t>
            </a:r>
            <a:r>
              <a:rPr lang="en-US" dirty="0"/>
              <a:t>HYDRIM G4</a:t>
            </a:r>
          </a:p>
          <a:p>
            <a:r>
              <a:rPr lang="en-US" dirty="0">
                <a:solidFill>
                  <a:srgbClr val="FFFF00"/>
                </a:solidFill>
              </a:rPr>
              <a:t>Amount (since Distribute cost by amount was selected): </a:t>
            </a:r>
            <a:r>
              <a:rPr lang="en-US" dirty="0"/>
              <a:t>$8,555.00</a:t>
            </a:r>
          </a:p>
          <a:p>
            <a:r>
              <a:rPr lang="en-US" dirty="0">
                <a:solidFill>
                  <a:srgbClr val="FFFF00"/>
                </a:solidFill>
              </a:rPr>
              <a:t>Asset Description: </a:t>
            </a:r>
            <a:r>
              <a:rPr lang="en-US" dirty="0"/>
              <a:t>Large Instrument Washer</a:t>
            </a:r>
          </a:p>
          <a:p>
            <a:r>
              <a:rPr lang="en-US" dirty="0">
                <a:solidFill>
                  <a:srgbClr val="00B050"/>
                </a:solidFill>
              </a:rPr>
              <a:t>Click on: </a:t>
            </a:r>
            <a:r>
              <a:rPr lang="en-US" dirty="0"/>
              <a:t>“add tag/location”</a:t>
            </a: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cxnSp>
        <p:nvCxnSpPr>
          <p:cNvPr id="13" name="Straight Arrow Connector 12"/>
          <p:cNvCxnSpPr/>
          <p:nvPr/>
        </p:nvCxnSpPr>
        <p:spPr>
          <a:xfrm>
            <a:off x="1538260" y="2344668"/>
            <a:ext cx="405578"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32130" y="2305970"/>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68971" y="2344667"/>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58766" y="2359163"/>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37066" y="2344741"/>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2064" y="2752113"/>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249586" y="2533855"/>
            <a:ext cx="137563" cy="152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872552" y="2537573"/>
            <a:ext cx="238894" cy="141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023706" y="3086488"/>
            <a:ext cx="720372" cy="277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p:cNvSpPr>
            <a:spLocks noGrp="1"/>
          </p:cNvSpPr>
          <p:nvPr>
            <p:ph type="title"/>
          </p:nvPr>
        </p:nvSpPr>
        <p:spPr>
          <a:xfrm>
            <a:off x="924635" y="553069"/>
            <a:ext cx="7315199" cy="866347"/>
          </a:xfrm>
        </p:spPr>
        <p:txBody>
          <a:bodyPr>
            <a:normAutofit/>
          </a:bodyPr>
          <a:lstStyle/>
          <a:p>
            <a:pPr algn="l"/>
            <a:r>
              <a:rPr lang="en-US" dirty="0">
                <a:solidFill>
                  <a:srgbClr val="FFFF00"/>
                </a:solidFill>
              </a:rPr>
              <a:t>CREATE CAPITAL ASSETS TAB</a:t>
            </a:r>
          </a:p>
        </p:txBody>
      </p:sp>
    </p:spTree>
    <p:extLst>
      <p:ext uri="{BB962C8B-B14F-4D97-AF65-F5344CB8AC3E}">
        <p14:creationId xmlns:p14="http://schemas.microsoft.com/office/powerpoint/2010/main" val="6023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xEl>
                                              <p:pRg st="9" end="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C037DD-0EB9-4C33-A60B-287EDE7C668B}"/>
              </a:ext>
            </a:extLst>
          </p:cNvPr>
          <p:cNvPicPr>
            <a:picLocks noChangeAspect="1"/>
          </p:cNvPicPr>
          <p:nvPr/>
        </p:nvPicPr>
        <p:blipFill>
          <a:blip r:embed="rId3"/>
          <a:stretch>
            <a:fillRect/>
          </a:stretch>
        </p:blipFill>
        <p:spPr>
          <a:xfrm>
            <a:off x="594044" y="3605706"/>
            <a:ext cx="8007359" cy="684201"/>
          </a:xfrm>
          <a:prstGeom prst="rect">
            <a:avLst/>
          </a:prstGeom>
        </p:spPr>
      </p:pic>
      <p:pic>
        <p:nvPicPr>
          <p:cNvPr id="6" name="Picture 5">
            <a:extLst>
              <a:ext uri="{FF2B5EF4-FFF2-40B4-BE49-F238E27FC236}">
                <a16:creationId xmlns:a16="http://schemas.microsoft.com/office/drawing/2014/main" id="{64F3892A-D7B9-4C99-AE7B-74A753DC5B54}"/>
              </a:ext>
            </a:extLst>
          </p:cNvPr>
          <p:cNvPicPr>
            <a:picLocks noChangeAspect="1"/>
          </p:cNvPicPr>
          <p:nvPr/>
        </p:nvPicPr>
        <p:blipFill>
          <a:blip r:embed="rId4"/>
          <a:stretch>
            <a:fillRect/>
          </a:stretch>
        </p:blipFill>
        <p:spPr>
          <a:xfrm>
            <a:off x="594045" y="2020827"/>
            <a:ext cx="8007358" cy="2250002"/>
          </a:xfrm>
          <a:prstGeom prst="rect">
            <a:avLst/>
          </a:prstGeom>
        </p:spPr>
      </p:pic>
      <p:sp>
        <p:nvSpPr>
          <p:cNvPr id="2" name="Title 1"/>
          <p:cNvSpPr>
            <a:spLocks noGrp="1"/>
          </p:cNvSpPr>
          <p:nvPr>
            <p:ph type="title"/>
          </p:nvPr>
        </p:nvSpPr>
        <p:spPr>
          <a:xfrm>
            <a:off x="796188" y="617692"/>
            <a:ext cx="7315199" cy="866347"/>
          </a:xfrm>
        </p:spPr>
        <p:txBody>
          <a:bodyPr>
            <a:normAutofit/>
          </a:bodyPr>
          <a:lstStyle/>
          <a:p>
            <a:pPr algn="l"/>
            <a:r>
              <a:rPr lang="en-US" dirty="0">
                <a:solidFill>
                  <a:srgbClr val="FFFF00"/>
                </a:solidFill>
              </a:rPr>
              <a:t>CREATE CAPITAL ASSETS TAB</a:t>
            </a:r>
          </a:p>
        </p:txBody>
      </p:sp>
      <p:cxnSp>
        <p:nvCxnSpPr>
          <p:cNvPr id="20" name="Straight Arrow Connector 19"/>
          <p:cNvCxnSpPr>
            <a:cxnSpLocks/>
          </p:cNvCxnSpPr>
          <p:nvPr/>
        </p:nvCxnSpPr>
        <p:spPr>
          <a:xfrm>
            <a:off x="594045" y="3615041"/>
            <a:ext cx="367309" cy="234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5156" y="4308985"/>
            <a:ext cx="3159988" cy="1345560"/>
          </a:xfrm>
          <a:prstGeom prst="rect">
            <a:avLst/>
          </a:prstGeom>
          <a:noFill/>
        </p:spPr>
        <p:txBody>
          <a:bodyPr wrap="square" rtlCol="0">
            <a:noAutofit/>
          </a:bodyPr>
          <a:lstStyle/>
          <a:p>
            <a:r>
              <a:rPr lang="en-US" dirty="0">
                <a:solidFill>
                  <a:srgbClr val="00B050"/>
                </a:solidFill>
              </a:rPr>
              <a:t>Enter the following:</a:t>
            </a:r>
          </a:p>
          <a:p>
            <a:r>
              <a:rPr lang="en-US" dirty="0">
                <a:solidFill>
                  <a:srgbClr val="FFFF00"/>
                </a:solidFill>
              </a:rPr>
              <a:t>Campus Code: </a:t>
            </a:r>
            <a:r>
              <a:rPr lang="en-US" dirty="0"/>
              <a:t>MC</a:t>
            </a:r>
          </a:p>
          <a:p>
            <a:r>
              <a:rPr lang="en-US" dirty="0">
                <a:solidFill>
                  <a:srgbClr val="FFFF00"/>
                </a:solidFill>
              </a:rPr>
              <a:t>Building Code: </a:t>
            </a:r>
            <a:r>
              <a:rPr lang="en-US" dirty="0"/>
              <a:t>0116</a:t>
            </a:r>
          </a:p>
          <a:p>
            <a:r>
              <a:rPr lang="en-US" dirty="0">
                <a:solidFill>
                  <a:srgbClr val="FFFF00"/>
                </a:solidFill>
              </a:rPr>
              <a:t>Room Number </a:t>
            </a:r>
            <a:r>
              <a:rPr lang="en-US" dirty="0"/>
              <a:t>1024</a:t>
            </a: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cxnSp>
        <p:nvCxnSpPr>
          <p:cNvPr id="13" name="Straight Arrow Connector 12"/>
          <p:cNvCxnSpPr/>
          <p:nvPr/>
        </p:nvCxnSpPr>
        <p:spPr>
          <a:xfrm>
            <a:off x="1412759" y="3605927"/>
            <a:ext cx="405578"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77996" y="3664945"/>
            <a:ext cx="259619" cy="18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68741" y="3658624"/>
            <a:ext cx="196038" cy="193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5939554" y="3655234"/>
            <a:ext cx="171926" cy="200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915134" y="3605927"/>
            <a:ext cx="4747824" cy="554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1596" y="1374496"/>
            <a:ext cx="8507288" cy="646331"/>
          </a:xfrm>
          <a:prstGeom prst="rect">
            <a:avLst/>
          </a:prstGeom>
        </p:spPr>
        <p:txBody>
          <a:bodyPr wrap="square">
            <a:spAutoFit/>
          </a:bodyPr>
          <a:lstStyle/>
          <a:p>
            <a:r>
              <a:rPr lang="en-US" dirty="0">
                <a:solidFill>
                  <a:srgbClr val="00B050"/>
                </a:solidFill>
              </a:rPr>
              <a:t>The Tag Number and Serial Number may be left blank, however, the Asset Location is required.  </a:t>
            </a:r>
          </a:p>
        </p:txBody>
      </p:sp>
    </p:spTree>
    <p:extLst>
      <p:ext uri="{BB962C8B-B14F-4D97-AF65-F5344CB8AC3E}">
        <p14:creationId xmlns:p14="http://schemas.microsoft.com/office/powerpoint/2010/main" val="35236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 presetClass="exit" presetSubtype="0" fill="hold"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8230F-6755-42AB-9C0D-170853F2C6F9}"/>
              </a:ext>
            </a:extLst>
          </p:cNvPr>
          <p:cNvPicPr>
            <a:picLocks noChangeAspect="1"/>
          </p:cNvPicPr>
          <p:nvPr/>
        </p:nvPicPr>
        <p:blipFill>
          <a:blip r:embed="rId3"/>
          <a:stretch>
            <a:fillRect/>
          </a:stretch>
        </p:blipFill>
        <p:spPr>
          <a:xfrm>
            <a:off x="422927" y="2455186"/>
            <a:ext cx="8318612" cy="520770"/>
          </a:xfrm>
          <a:prstGeom prst="rect">
            <a:avLst/>
          </a:prstGeom>
        </p:spPr>
      </p:pic>
      <p:sp>
        <p:nvSpPr>
          <p:cNvPr id="2" name="Title 1"/>
          <p:cNvSpPr>
            <a:spLocks noGrp="1"/>
          </p:cNvSpPr>
          <p:nvPr>
            <p:ph type="title"/>
          </p:nvPr>
        </p:nvSpPr>
        <p:spPr>
          <a:xfrm>
            <a:off x="924634" y="515396"/>
            <a:ext cx="7315199" cy="866347"/>
          </a:xfrm>
        </p:spPr>
        <p:txBody>
          <a:bodyPr>
            <a:normAutofit/>
          </a:bodyPr>
          <a:lstStyle/>
          <a:p>
            <a:pPr algn="l"/>
            <a:r>
              <a:rPr lang="en-US" dirty="0">
                <a:solidFill>
                  <a:srgbClr val="FFFF00"/>
                </a:solidFill>
              </a:rPr>
              <a:t>CREATE CAPITAL ASSETS TAB</a:t>
            </a:r>
          </a:p>
        </p:txBody>
      </p:sp>
      <p:sp>
        <p:nvSpPr>
          <p:cNvPr id="27" name="TextBox 26"/>
          <p:cNvSpPr txBox="1"/>
          <p:nvPr/>
        </p:nvSpPr>
        <p:spPr>
          <a:xfrm>
            <a:off x="353887" y="1468563"/>
            <a:ext cx="7399791" cy="410102"/>
          </a:xfrm>
          <a:prstGeom prst="rect">
            <a:avLst/>
          </a:prstGeom>
          <a:noFill/>
        </p:spPr>
        <p:txBody>
          <a:bodyPr wrap="square" rtlCol="0">
            <a:noAutofit/>
          </a:bodyPr>
          <a:lstStyle/>
          <a:p>
            <a:r>
              <a:rPr lang="en-US" dirty="0">
                <a:solidFill>
                  <a:srgbClr val="00B050"/>
                </a:solidFill>
              </a:rPr>
              <a:t>The System Control Remainder Amount should now be 0.00</a:t>
            </a:r>
          </a:p>
          <a:p>
            <a:endParaRPr lang="en-US" dirty="0">
              <a:solidFill>
                <a:srgbClr val="00B050"/>
              </a:solidFill>
            </a:endParaRP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sp>
        <p:nvSpPr>
          <p:cNvPr id="14" name="Oval 13"/>
          <p:cNvSpPr/>
          <p:nvPr/>
        </p:nvSpPr>
        <p:spPr>
          <a:xfrm>
            <a:off x="3932529" y="2622754"/>
            <a:ext cx="1959429" cy="217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6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B6C4B7-AB36-407E-8F82-1F56BE6AE083}"/>
              </a:ext>
            </a:extLst>
          </p:cNvPr>
          <p:cNvPicPr>
            <a:picLocks noChangeAspect="1"/>
          </p:cNvPicPr>
          <p:nvPr/>
        </p:nvPicPr>
        <p:blipFill>
          <a:blip r:embed="rId3"/>
          <a:stretch>
            <a:fillRect/>
          </a:stretch>
        </p:blipFill>
        <p:spPr>
          <a:xfrm>
            <a:off x="2310248" y="3705434"/>
            <a:ext cx="4743588" cy="552651"/>
          </a:xfrm>
          <a:prstGeom prst="rect">
            <a:avLst/>
          </a:prstGeom>
        </p:spPr>
      </p:pic>
      <p:pic>
        <p:nvPicPr>
          <p:cNvPr id="6" name="Picture 5">
            <a:extLst>
              <a:ext uri="{FF2B5EF4-FFF2-40B4-BE49-F238E27FC236}">
                <a16:creationId xmlns:a16="http://schemas.microsoft.com/office/drawing/2014/main" id="{40E02151-6DAE-4083-A742-EA24E2E2C563}"/>
              </a:ext>
            </a:extLst>
          </p:cNvPr>
          <p:cNvPicPr>
            <a:picLocks noChangeAspect="1"/>
          </p:cNvPicPr>
          <p:nvPr/>
        </p:nvPicPr>
        <p:blipFill>
          <a:blip r:embed="rId4"/>
          <a:stretch>
            <a:fillRect/>
          </a:stretch>
        </p:blipFill>
        <p:spPr>
          <a:xfrm>
            <a:off x="206651" y="2121824"/>
            <a:ext cx="8639571" cy="950448"/>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p:nvPr/>
        </p:nvCxnSpPr>
        <p:spPr>
          <a:xfrm>
            <a:off x="1663708" y="233796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1015" y="3196541"/>
            <a:ext cx="8338556" cy="384624"/>
          </a:xfrm>
          <a:prstGeom prst="rect">
            <a:avLst/>
          </a:prstGeom>
          <a:noFill/>
        </p:spPr>
        <p:txBody>
          <a:bodyPr wrap="square" rtlCol="0">
            <a:noAutofit/>
          </a:bodyPr>
          <a:lstStyle/>
          <a:p>
            <a:r>
              <a:rPr lang="en-US" dirty="0">
                <a:solidFill>
                  <a:srgbClr val="FFFF00"/>
                </a:solidFill>
                <a:cs typeface="Arial" pitchFamily="34" charset="0"/>
              </a:rPr>
              <a:t>You can now submit, save, reload, close, cancel, or copy the document.</a:t>
            </a:r>
            <a:endParaRPr lang="en-US" dirty="0">
              <a:solidFill>
                <a:srgbClr val="FFFF00"/>
              </a:solidFill>
            </a:endParaRPr>
          </a:p>
        </p:txBody>
      </p:sp>
      <p:sp>
        <p:nvSpPr>
          <p:cNvPr id="10" name="Oval 9"/>
          <p:cNvSpPr/>
          <p:nvPr/>
        </p:nvSpPr>
        <p:spPr>
          <a:xfrm>
            <a:off x="2435703" y="3883185"/>
            <a:ext cx="768743" cy="3003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293282" y="2144737"/>
            <a:ext cx="1171376" cy="193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314032" y="2415762"/>
            <a:ext cx="381494"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503648" y="2224669"/>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1015" y="1424815"/>
            <a:ext cx="6382289" cy="646331"/>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“add”. </a:t>
            </a:r>
          </a:p>
        </p:txBody>
      </p:sp>
      <p:sp>
        <p:nvSpPr>
          <p:cNvPr id="14" name="Oval 13"/>
          <p:cNvSpPr/>
          <p:nvPr/>
        </p:nvSpPr>
        <p:spPr>
          <a:xfrm>
            <a:off x="3333919" y="3835625"/>
            <a:ext cx="533836" cy="338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4023360" y="3862626"/>
            <a:ext cx="624752" cy="291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763225" y="3862626"/>
            <a:ext cx="624752" cy="3003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5567321" y="3883185"/>
            <a:ext cx="624752" cy="279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6371416" y="3862626"/>
            <a:ext cx="503076" cy="3003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343512" y="4632969"/>
            <a:ext cx="2252759" cy="384624"/>
          </a:xfrm>
          <a:prstGeom prst="rect">
            <a:avLst/>
          </a:prstGeom>
          <a:noFill/>
        </p:spPr>
        <p:txBody>
          <a:bodyPr wrap="square" rtlCol="0">
            <a:noAutofit/>
          </a:bodyPr>
          <a:lstStyle/>
          <a:p>
            <a:r>
              <a:rPr lang="en-US" dirty="0">
                <a:solidFill>
                  <a:srgbClr val="00B050"/>
                </a:solidFill>
                <a:cs typeface="Arial" pitchFamily="34" charset="0"/>
              </a:rPr>
              <a:t>Click on: </a:t>
            </a:r>
            <a:r>
              <a:rPr lang="en-US" dirty="0">
                <a:cs typeface="Arial" pitchFamily="34" charset="0"/>
              </a:rPr>
              <a:t>“save”.</a:t>
            </a:r>
            <a:endParaRPr lang="en-US" dirty="0"/>
          </a:p>
        </p:txBody>
      </p:sp>
      <p:sp>
        <p:nvSpPr>
          <p:cNvPr id="22" name="Oval 21"/>
          <p:cNvSpPr/>
          <p:nvPr/>
        </p:nvSpPr>
        <p:spPr>
          <a:xfrm>
            <a:off x="3360051" y="3844537"/>
            <a:ext cx="507704" cy="33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877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xit" presetSubtype="0" fill="hold" grpId="0" nodeType="withEffect">
                                  <p:stCondLst>
                                    <p:cond delay="0"/>
                                  </p:stCondLst>
                                  <p:childTnLst>
                                    <p:set>
                                      <p:cBhvr>
                                        <p:cTn id="52"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10" grpId="0" animBg="1"/>
      <p:bldP spid="11" grpId="0" animBg="1"/>
      <p:bldP spid="12" grpId="0" animBg="1"/>
      <p:bldP spid="5" grpId="0"/>
      <p:bldP spid="14" grpId="0" animBg="1"/>
      <p:bldP spid="15" grpId="0" animBg="1"/>
      <p:bldP spid="16" grpId="0" animBg="1"/>
      <p:bldP spid="17" grpId="0" animBg="1"/>
      <p:bldP spid="18"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886CB-2219-4DC2-B553-37ABDD7C6F91}"/>
              </a:ext>
            </a:extLst>
          </p:cNvPr>
          <p:cNvPicPr>
            <a:picLocks noChangeAspect="1"/>
          </p:cNvPicPr>
          <p:nvPr/>
        </p:nvPicPr>
        <p:blipFill>
          <a:blip r:embed="rId3"/>
          <a:stretch>
            <a:fillRect/>
          </a:stretch>
        </p:blipFill>
        <p:spPr>
          <a:xfrm>
            <a:off x="695040" y="1759512"/>
            <a:ext cx="7753920" cy="3944902"/>
          </a:xfrm>
          <a:prstGeom prst="rect">
            <a:avLst/>
          </a:prstGeom>
        </p:spPr>
      </p:pic>
      <p:sp>
        <p:nvSpPr>
          <p:cNvPr id="2" name="Title 1"/>
          <p:cNvSpPr>
            <a:spLocks noGrp="1"/>
          </p:cNvSpPr>
          <p:nvPr>
            <p:ph type="title"/>
          </p:nvPr>
        </p:nvSpPr>
        <p:spPr>
          <a:xfrm>
            <a:off x="2079601" y="394798"/>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372263" y="1325114"/>
            <a:ext cx="3222647" cy="434398"/>
          </a:xfrm>
          <a:prstGeom prst="rect">
            <a:avLst/>
          </a:prstGeom>
          <a:noFill/>
        </p:spPr>
        <p:txBody>
          <a:bodyPr wrap="square" rtlCol="0">
            <a:noAutofit/>
          </a:bodyPr>
          <a:lstStyle/>
          <a:p>
            <a:r>
              <a:rPr lang="en-US" dirty="0">
                <a:solidFill>
                  <a:srgbClr val="00B050"/>
                </a:solidFill>
              </a:rPr>
              <a:t>Capital Asset Tab Changes</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5" name="TextBox 4"/>
          <p:cNvSpPr txBox="1"/>
          <p:nvPr/>
        </p:nvSpPr>
        <p:spPr>
          <a:xfrm>
            <a:off x="417247" y="5841702"/>
            <a:ext cx="7225570" cy="859548"/>
          </a:xfrm>
          <a:prstGeom prst="rect">
            <a:avLst/>
          </a:prstGeom>
          <a:noFill/>
        </p:spPr>
        <p:txBody>
          <a:bodyPr wrap="square" rtlCol="0">
            <a:noAutofit/>
          </a:bodyPr>
          <a:lstStyle/>
          <a:p>
            <a:r>
              <a:rPr lang="en-US" dirty="0"/>
              <a:t>You may make changes in areas that  have “Action” buttons.</a:t>
            </a:r>
          </a:p>
          <a:p>
            <a:r>
              <a:rPr lang="en-US" dirty="0"/>
              <a:t>You can delete tag information, insert or add another line item, delete the line, or clear the line.</a:t>
            </a:r>
          </a:p>
          <a:p>
            <a:endParaRPr lang="en-US" dirty="0"/>
          </a:p>
          <a:p>
            <a:endParaRPr lang="en-US" dirty="0"/>
          </a:p>
          <a:p>
            <a:endParaRPr lang="en-US" dirty="0">
              <a:solidFill>
                <a:srgbClr val="00B050"/>
              </a:solidFill>
            </a:endParaRPr>
          </a:p>
        </p:txBody>
      </p:sp>
      <p:sp>
        <p:nvSpPr>
          <p:cNvPr id="6" name="Oval 5"/>
          <p:cNvSpPr/>
          <p:nvPr/>
        </p:nvSpPr>
        <p:spPr>
          <a:xfrm>
            <a:off x="6699474" y="2581360"/>
            <a:ext cx="1125524" cy="694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p:cNvSpPr/>
          <p:nvPr/>
        </p:nvSpPr>
        <p:spPr>
          <a:xfrm>
            <a:off x="7412304" y="3320738"/>
            <a:ext cx="582627" cy="434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p:cNvSpPr/>
          <p:nvPr/>
        </p:nvSpPr>
        <p:spPr>
          <a:xfrm>
            <a:off x="6699473" y="4695688"/>
            <a:ext cx="1125523" cy="659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p:cNvSpPr/>
          <p:nvPr/>
        </p:nvSpPr>
        <p:spPr>
          <a:xfrm>
            <a:off x="7412304" y="5355019"/>
            <a:ext cx="582627" cy="379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 name="Straight Arrow Connector 10">
            <a:extLst>
              <a:ext uri="{FF2B5EF4-FFF2-40B4-BE49-F238E27FC236}">
                <a16:creationId xmlns:a16="http://schemas.microsoft.com/office/drawing/2014/main" id="{AA74F117-8828-4F34-8F2E-0B7BE8BC5C87}"/>
              </a:ext>
            </a:extLst>
          </p:cNvPr>
          <p:cNvCxnSpPr>
            <a:cxnSpLocks/>
          </p:cNvCxnSpPr>
          <p:nvPr/>
        </p:nvCxnSpPr>
        <p:spPr>
          <a:xfrm>
            <a:off x="6577938" y="2646867"/>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D7614C-B281-408C-9486-63D24DA07663}"/>
              </a:ext>
            </a:extLst>
          </p:cNvPr>
          <p:cNvCxnSpPr>
            <a:cxnSpLocks/>
          </p:cNvCxnSpPr>
          <p:nvPr/>
        </p:nvCxnSpPr>
        <p:spPr>
          <a:xfrm>
            <a:off x="6971874" y="2650261"/>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56A346-02F5-47FA-B471-A961F8334142}"/>
              </a:ext>
            </a:extLst>
          </p:cNvPr>
          <p:cNvCxnSpPr>
            <a:cxnSpLocks/>
            <a:stCxn id="6" idx="0"/>
          </p:cNvCxnSpPr>
          <p:nvPr/>
        </p:nvCxnSpPr>
        <p:spPr>
          <a:xfrm>
            <a:off x="7262236" y="2581360"/>
            <a:ext cx="352512" cy="317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FF9B9B-8151-4DD3-BE94-33D4CF06557D}"/>
              </a:ext>
            </a:extLst>
          </p:cNvPr>
          <p:cNvCxnSpPr>
            <a:cxnSpLocks/>
          </p:cNvCxnSpPr>
          <p:nvPr/>
        </p:nvCxnSpPr>
        <p:spPr>
          <a:xfrm>
            <a:off x="7340934" y="3276067"/>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C41DE9-4096-4989-8EB6-FF6083BFC177}"/>
              </a:ext>
            </a:extLst>
          </p:cNvPr>
          <p:cNvCxnSpPr>
            <a:cxnSpLocks/>
          </p:cNvCxnSpPr>
          <p:nvPr/>
        </p:nvCxnSpPr>
        <p:spPr>
          <a:xfrm>
            <a:off x="7340346" y="5327921"/>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070D28-287A-461A-B042-7168621099F0}"/>
              </a:ext>
            </a:extLst>
          </p:cNvPr>
          <p:cNvCxnSpPr>
            <a:cxnSpLocks/>
          </p:cNvCxnSpPr>
          <p:nvPr/>
        </p:nvCxnSpPr>
        <p:spPr>
          <a:xfrm>
            <a:off x="7236048" y="4615790"/>
            <a:ext cx="352512" cy="317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24BED5C-2F3B-4CAD-837F-15D624A91303}"/>
              </a:ext>
            </a:extLst>
          </p:cNvPr>
          <p:cNvCxnSpPr>
            <a:cxnSpLocks/>
          </p:cNvCxnSpPr>
          <p:nvPr/>
        </p:nvCxnSpPr>
        <p:spPr>
          <a:xfrm>
            <a:off x="6986283" y="4655738"/>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3C5ACC-D352-4013-AF44-E9A906C78844}"/>
              </a:ext>
            </a:extLst>
          </p:cNvPr>
          <p:cNvCxnSpPr>
            <a:cxnSpLocks/>
          </p:cNvCxnSpPr>
          <p:nvPr/>
        </p:nvCxnSpPr>
        <p:spPr>
          <a:xfrm>
            <a:off x="6577938" y="4658902"/>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733836-C106-4447-A41F-6B118080FE12}"/>
              </a:ext>
            </a:extLst>
          </p:cNvPr>
          <p:cNvCxnSpPr>
            <a:cxnSpLocks/>
          </p:cNvCxnSpPr>
          <p:nvPr/>
        </p:nvCxnSpPr>
        <p:spPr>
          <a:xfrm>
            <a:off x="6748792" y="2845774"/>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9E79F9-6CEC-49C7-9157-D540B53FC93C}"/>
              </a:ext>
            </a:extLst>
          </p:cNvPr>
          <p:cNvCxnSpPr>
            <a:cxnSpLocks/>
          </p:cNvCxnSpPr>
          <p:nvPr/>
        </p:nvCxnSpPr>
        <p:spPr>
          <a:xfrm>
            <a:off x="6725210" y="4915199"/>
            <a:ext cx="274402" cy="238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4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473" y="376514"/>
            <a:ext cx="5861274" cy="710063"/>
          </a:xfrm>
        </p:spPr>
        <p:txBody>
          <a:bodyPr>
            <a:noAutofit/>
          </a:bodyPr>
          <a:lstStyle/>
          <a:p>
            <a:pPr algn="l"/>
            <a:r>
              <a:rPr lang="en-US" dirty="0">
                <a:solidFill>
                  <a:srgbClr val="FFFF00"/>
                </a:solidFill>
              </a:rPr>
              <a:t>INFORMATION NEEDED</a:t>
            </a:r>
          </a:p>
        </p:txBody>
      </p:sp>
      <p:sp>
        <p:nvSpPr>
          <p:cNvPr id="3" name="Content Placeholder 2"/>
          <p:cNvSpPr>
            <a:spLocks noGrp="1"/>
          </p:cNvSpPr>
          <p:nvPr>
            <p:ph idx="1"/>
          </p:nvPr>
        </p:nvSpPr>
        <p:spPr>
          <a:xfrm>
            <a:off x="391201" y="1178017"/>
            <a:ext cx="8259818" cy="5439351"/>
          </a:xfrm>
        </p:spPr>
        <p:txBody>
          <a:bodyPr>
            <a:noAutofit/>
          </a:bodyPr>
          <a:lstStyle/>
          <a:p>
            <a:pPr marL="0" indent="0">
              <a:buNone/>
            </a:pPr>
            <a:r>
              <a:rPr lang="en-US" sz="2000" dirty="0">
                <a:solidFill>
                  <a:srgbClr val="00B050"/>
                </a:solidFill>
              </a:rPr>
              <a:t>The following information may be necessary or required when submitting a GEC or DI using a capital asset object code:</a:t>
            </a:r>
          </a:p>
          <a:p>
            <a:pPr marL="0" indent="0">
              <a:buNone/>
            </a:pPr>
            <a:r>
              <a:rPr lang="en-US" sz="2000" dirty="0">
                <a:solidFill>
                  <a:srgbClr val="FFFF00"/>
                </a:solidFill>
              </a:rPr>
              <a:t>Correct Accounts </a:t>
            </a:r>
            <a:r>
              <a:rPr lang="en-US" sz="2000" dirty="0"/>
              <a:t>(the account posted on the asset)</a:t>
            </a:r>
            <a:endParaRPr lang="en-US" sz="2000" dirty="0">
              <a:solidFill>
                <a:srgbClr val="FFFF00"/>
              </a:solidFill>
            </a:endParaRPr>
          </a:p>
          <a:p>
            <a:pPr marL="0" indent="0">
              <a:buNone/>
            </a:pPr>
            <a:r>
              <a:rPr lang="en-US" sz="2000" dirty="0">
                <a:solidFill>
                  <a:srgbClr val="FFFF00"/>
                </a:solidFill>
              </a:rPr>
              <a:t>Correct Object Codes </a:t>
            </a:r>
            <a:r>
              <a:rPr lang="en-US" sz="2000" dirty="0"/>
              <a:t>(cap and non-cap)</a:t>
            </a:r>
          </a:p>
          <a:p>
            <a:pPr marL="0" indent="0">
              <a:buNone/>
            </a:pPr>
            <a:r>
              <a:rPr lang="en-US" sz="2000" dirty="0">
                <a:solidFill>
                  <a:srgbClr val="FFFF00"/>
                </a:solidFill>
              </a:rPr>
              <a:t>Correct Amounts </a:t>
            </a:r>
            <a:r>
              <a:rPr lang="en-US" sz="2000" dirty="0"/>
              <a:t>(the amount posted on the asset)</a:t>
            </a:r>
          </a:p>
          <a:p>
            <a:pPr marL="0" indent="0">
              <a:buNone/>
            </a:pPr>
            <a:r>
              <a:rPr lang="en-US" sz="2000" dirty="0">
                <a:solidFill>
                  <a:srgbClr val="FFFF00"/>
                </a:solidFill>
              </a:rPr>
              <a:t>Existing Asset Numbers </a:t>
            </a:r>
            <a:r>
              <a:rPr lang="en-US" sz="2000" dirty="0"/>
              <a:t>(required when modifying assets)</a:t>
            </a:r>
          </a:p>
          <a:p>
            <a:pPr marL="0" indent="0">
              <a:buNone/>
            </a:pPr>
            <a:r>
              <a:rPr lang="en-US" sz="2000" dirty="0">
                <a:solidFill>
                  <a:srgbClr val="FFFF00"/>
                </a:solidFill>
              </a:rPr>
              <a:t>Sub-Account</a:t>
            </a:r>
            <a:r>
              <a:rPr lang="en-US" sz="2000" dirty="0"/>
              <a:t> (when needed)</a:t>
            </a:r>
          </a:p>
          <a:p>
            <a:pPr marL="0" indent="0">
              <a:buNone/>
            </a:pPr>
            <a:r>
              <a:rPr lang="en-US" sz="2000" dirty="0">
                <a:solidFill>
                  <a:srgbClr val="FFFF00"/>
                </a:solidFill>
              </a:rPr>
              <a:t>Reference Origin Code </a:t>
            </a:r>
            <a:r>
              <a:rPr lang="en-US" sz="2000" dirty="0"/>
              <a:t>(required on GEC’s, use 01)</a:t>
            </a:r>
          </a:p>
          <a:p>
            <a:pPr marL="0" indent="0">
              <a:buNone/>
            </a:pPr>
            <a:r>
              <a:rPr lang="en-US" sz="2000" dirty="0">
                <a:solidFill>
                  <a:srgbClr val="FFFF00"/>
                </a:solidFill>
              </a:rPr>
              <a:t>Reference Number </a:t>
            </a:r>
            <a:r>
              <a:rPr lang="en-US" sz="2000" dirty="0"/>
              <a:t>(required on GEC’s, recommend the PO #)</a:t>
            </a:r>
          </a:p>
          <a:p>
            <a:pPr marL="0" indent="0">
              <a:buNone/>
            </a:pPr>
            <a:r>
              <a:rPr lang="en-US" sz="2000" dirty="0">
                <a:solidFill>
                  <a:srgbClr val="FFFF00"/>
                </a:solidFill>
              </a:rPr>
              <a:t>Line Description </a:t>
            </a:r>
            <a:r>
              <a:rPr lang="en-US" sz="2000" dirty="0"/>
              <a:t>(asset description)</a:t>
            </a:r>
          </a:p>
          <a:p>
            <a:pPr marL="0" indent="0">
              <a:buNone/>
            </a:pPr>
            <a:r>
              <a:rPr lang="en-US" sz="2000" dirty="0">
                <a:solidFill>
                  <a:srgbClr val="FFFF00"/>
                </a:solidFill>
              </a:rPr>
              <a:t>Vendor</a:t>
            </a:r>
            <a:r>
              <a:rPr lang="en-US" sz="2000" dirty="0"/>
              <a:t> (required to create an asset, found on the PO)</a:t>
            </a:r>
          </a:p>
          <a:p>
            <a:pPr marL="0" indent="0">
              <a:buNone/>
            </a:pPr>
            <a:r>
              <a:rPr lang="en-US" sz="2000" dirty="0">
                <a:solidFill>
                  <a:srgbClr val="FFFF00"/>
                </a:solidFill>
              </a:rPr>
              <a:t>Asset Information </a:t>
            </a:r>
            <a:r>
              <a:rPr lang="en-US" sz="2000" dirty="0"/>
              <a:t>(required to create an asset; i.e. manufacturer, model, asset type code)</a:t>
            </a:r>
          </a:p>
          <a:p>
            <a:pPr marL="0" indent="0">
              <a:buNone/>
            </a:pPr>
            <a:r>
              <a:rPr lang="en-US" sz="2000" dirty="0">
                <a:solidFill>
                  <a:srgbClr val="FFFF00"/>
                </a:solidFill>
              </a:rPr>
              <a:t>Asset Location </a:t>
            </a:r>
            <a:r>
              <a:rPr lang="en-US" sz="2000" dirty="0"/>
              <a:t>(required to create an asset)</a:t>
            </a:r>
          </a:p>
        </p:txBody>
      </p:sp>
    </p:spTree>
    <p:extLst>
      <p:ext uri="{BB962C8B-B14F-4D97-AF65-F5344CB8AC3E}">
        <p14:creationId xmlns:p14="http://schemas.microsoft.com/office/powerpoint/2010/main" val="29856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FDCE7B-3355-4B8F-AAE9-0CF76E4584A8}"/>
              </a:ext>
            </a:extLst>
          </p:cNvPr>
          <p:cNvPicPr>
            <a:picLocks noChangeAspect="1"/>
          </p:cNvPicPr>
          <p:nvPr/>
        </p:nvPicPr>
        <p:blipFill>
          <a:blip r:embed="rId3"/>
          <a:stretch>
            <a:fillRect/>
          </a:stretch>
        </p:blipFill>
        <p:spPr>
          <a:xfrm>
            <a:off x="410666" y="2001504"/>
            <a:ext cx="8581695" cy="2122964"/>
          </a:xfrm>
          <a:prstGeom prst="rect">
            <a:avLst/>
          </a:prstGeom>
        </p:spPr>
      </p:pic>
      <p:pic>
        <p:nvPicPr>
          <p:cNvPr id="3" name="Picture 2">
            <a:extLst>
              <a:ext uri="{FF2B5EF4-FFF2-40B4-BE49-F238E27FC236}">
                <a16:creationId xmlns:a16="http://schemas.microsoft.com/office/drawing/2014/main" id="{9E3E1A79-3445-4D5D-BF9E-11B037907742}"/>
              </a:ext>
            </a:extLst>
          </p:cNvPr>
          <p:cNvPicPr>
            <a:picLocks noChangeAspect="1"/>
          </p:cNvPicPr>
          <p:nvPr/>
        </p:nvPicPr>
        <p:blipFill>
          <a:blip r:embed="rId4"/>
          <a:stretch>
            <a:fillRect/>
          </a:stretch>
        </p:blipFill>
        <p:spPr>
          <a:xfrm>
            <a:off x="410666" y="2001504"/>
            <a:ext cx="8581695" cy="2212653"/>
          </a:xfrm>
          <a:prstGeom prst="rect">
            <a:avLst/>
          </a:prstGeom>
        </p:spPr>
      </p:pic>
      <p:sp>
        <p:nvSpPr>
          <p:cNvPr id="2" name="Title 1"/>
          <p:cNvSpPr>
            <a:spLocks noGrp="1"/>
          </p:cNvSpPr>
          <p:nvPr>
            <p:ph type="title"/>
          </p:nvPr>
        </p:nvSpPr>
        <p:spPr>
          <a:xfrm>
            <a:off x="2079601" y="394798"/>
            <a:ext cx="4894273" cy="866347"/>
          </a:xfrm>
        </p:spPr>
        <p:txBody>
          <a:bodyPr>
            <a:normAutofit/>
          </a:bodyPr>
          <a:lstStyle/>
          <a:p>
            <a:pPr algn="l"/>
            <a:r>
              <a:rPr lang="en-US" dirty="0">
                <a:solidFill>
                  <a:srgbClr val="FFFF00"/>
                </a:solidFill>
              </a:rPr>
              <a:t>MAKING CHANGES</a:t>
            </a:r>
          </a:p>
        </p:txBody>
      </p:sp>
      <p:sp>
        <p:nvSpPr>
          <p:cNvPr id="5" name="TextBox 4"/>
          <p:cNvSpPr txBox="1"/>
          <p:nvPr/>
        </p:nvSpPr>
        <p:spPr>
          <a:xfrm>
            <a:off x="200434" y="1099049"/>
            <a:ext cx="8652605" cy="616260"/>
          </a:xfrm>
          <a:prstGeom prst="rect">
            <a:avLst/>
          </a:prstGeom>
          <a:noFill/>
        </p:spPr>
        <p:txBody>
          <a:bodyPr wrap="square" rtlCol="0">
            <a:noAutofit/>
          </a:bodyPr>
          <a:lstStyle/>
          <a:p>
            <a:r>
              <a:rPr lang="en-US" dirty="0">
                <a:solidFill>
                  <a:srgbClr val="00B050"/>
                </a:solidFill>
              </a:rPr>
              <a:t>To add another asset, it must be identical to the current asset. Change the quantity on line one from “1” to “2”</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6" name="Oval 5"/>
          <p:cNvSpPr/>
          <p:nvPr/>
        </p:nvSpPr>
        <p:spPr>
          <a:xfrm>
            <a:off x="752559" y="2743635"/>
            <a:ext cx="283222" cy="202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200434" y="4480691"/>
            <a:ext cx="4501080" cy="355398"/>
          </a:xfrm>
          <a:prstGeom prst="rect">
            <a:avLst/>
          </a:prstGeom>
          <a:noFill/>
        </p:spPr>
        <p:txBody>
          <a:bodyPr wrap="square" rtlCol="0">
            <a:noAutofit/>
          </a:bodyPr>
          <a:lstStyle/>
          <a:p>
            <a:r>
              <a:rPr lang="en-US" dirty="0">
                <a:solidFill>
                  <a:srgbClr val="00B050"/>
                </a:solidFill>
              </a:rPr>
              <a:t>Click on: </a:t>
            </a:r>
            <a:r>
              <a:rPr lang="en-US" dirty="0"/>
              <a:t>“insert” or “add tag/location”</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cxnSp>
        <p:nvCxnSpPr>
          <p:cNvPr id="12" name="Straight Arrow Connector 11"/>
          <p:cNvCxnSpPr/>
          <p:nvPr/>
        </p:nvCxnSpPr>
        <p:spPr>
          <a:xfrm>
            <a:off x="6631609" y="2946278"/>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97764" y="3164047"/>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0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959BA-6EDF-4A29-9C24-11F9373F39CD}"/>
              </a:ext>
            </a:extLst>
          </p:cNvPr>
          <p:cNvPicPr>
            <a:picLocks noChangeAspect="1"/>
          </p:cNvPicPr>
          <p:nvPr/>
        </p:nvPicPr>
        <p:blipFill>
          <a:blip r:embed="rId3"/>
          <a:stretch>
            <a:fillRect/>
          </a:stretch>
        </p:blipFill>
        <p:spPr>
          <a:xfrm>
            <a:off x="395151" y="1742794"/>
            <a:ext cx="8270965" cy="2939981"/>
          </a:xfrm>
          <a:prstGeom prst="rect">
            <a:avLst/>
          </a:prstGeom>
        </p:spPr>
      </p:pic>
      <p:sp>
        <p:nvSpPr>
          <p:cNvPr id="2" name="Title 1"/>
          <p:cNvSpPr>
            <a:spLocks noGrp="1"/>
          </p:cNvSpPr>
          <p:nvPr>
            <p:ph type="title"/>
          </p:nvPr>
        </p:nvSpPr>
        <p:spPr>
          <a:xfrm>
            <a:off x="873035" y="442780"/>
            <a:ext cx="7315199" cy="866347"/>
          </a:xfrm>
        </p:spPr>
        <p:txBody>
          <a:bodyPr>
            <a:normAutofit/>
          </a:bodyPr>
          <a:lstStyle/>
          <a:p>
            <a:pPr algn="l"/>
            <a:r>
              <a:rPr lang="en-US" dirty="0">
                <a:solidFill>
                  <a:srgbClr val="FFFF00"/>
                </a:solidFill>
              </a:rPr>
              <a:t>CREATE CAPITAL ASSETS TAB</a:t>
            </a:r>
          </a:p>
        </p:txBody>
      </p:sp>
      <p:sp>
        <p:nvSpPr>
          <p:cNvPr id="27" name="TextBox 26"/>
          <p:cNvSpPr txBox="1"/>
          <p:nvPr/>
        </p:nvSpPr>
        <p:spPr>
          <a:xfrm>
            <a:off x="269869" y="4779399"/>
            <a:ext cx="3159988" cy="1345560"/>
          </a:xfrm>
          <a:prstGeom prst="rect">
            <a:avLst/>
          </a:prstGeom>
          <a:noFill/>
        </p:spPr>
        <p:txBody>
          <a:bodyPr wrap="square" rtlCol="0">
            <a:noAutofit/>
          </a:bodyPr>
          <a:lstStyle/>
          <a:p>
            <a:r>
              <a:rPr lang="en-US" dirty="0">
                <a:solidFill>
                  <a:srgbClr val="00B050"/>
                </a:solidFill>
              </a:rPr>
              <a:t>Enter the following:</a:t>
            </a:r>
          </a:p>
          <a:p>
            <a:r>
              <a:rPr lang="en-US" dirty="0">
                <a:solidFill>
                  <a:srgbClr val="FFFF00"/>
                </a:solidFill>
              </a:rPr>
              <a:t>Campus Code: </a:t>
            </a:r>
            <a:r>
              <a:rPr lang="en-US" dirty="0"/>
              <a:t>MC</a:t>
            </a:r>
          </a:p>
          <a:p>
            <a:r>
              <a:rPr lang="en-US" dirty="0">
                <a:solidFill>
                  <a:srgbClr val="FFFF00"/>
                </a:solidFill>
              </a:rPr>
              <a:t>Building Code: </a:t>
            </a:r>
            <a:r>
              <a:rPr lang="en-US" dirty="0"/>
              <a:t>0116</a:t>
            </a:r>
          </a:p>
          <a:p>
            <a:r>
              <a:rPr lang="en-US" dirty="0">
                <a:solidFill>
                  <a:srgbClr val="FFFF00"/>
                </a:solidFill>
              </a:rPr>
              <a:t>Room Number </a:t>
            </a:r>
            <a:r>
              <a:rPr lang="en-US" dirty="0"/>
              <a:t>1027</a:t>
            </a:r>
          </a:p>
          <a:p>
            <a:endParaRPr lang="en-US" dirty="0">
              <a:solidFill>
                <a:srgbClr val="FFFF0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p:txBody>
      </p:sp>
      <p:cxnSp>
        <p:nvCxnSpPr>
          <p:cNvPr id="22" name="Straight Arrow Connector 21"/>
          <p:cNvCxnSpPr/>
          <p:nvPr/>
        </p:nvCxnSpPr>
        <p:spPr>
          <a:xfrm>
            <a:off x="3249557" y="4276173"/>
            <a:ext cx="196038" cy="193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24456" y="4288084"/>
            <a:ext cx="237458" cy="169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5151" y="3757296"/>
            <a:ext cx="8270965" cy="1162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1596" y="1276839"/>
            <a:ext cx="4788233" cy="369332"/>
          </a:xfrm>
          <a:prstGeom prst="rect">
            <a:avLst/>
          </a:prstGeom>
        </p:spPr>
        <p:txBody>
          <a:bodyPr wrap="square">
            <a:spAutoFit/>
          </a:bodyPr>
          <a:lstStyle/>
          <a:p>
            <a:r>
              <a:rPr lang="en-US" dirty="0">
                <a:solidFill>
                  <a:srgbClr val="00B050"/>
                </a:solidFill>
              </a:rPr>
              <a:t>A second line is brought in to complete.</a:t>
            </a:r>
          </a:p>
        </p:txBody>
      </p:sp>
      <p:cxnSp>
        <p:nvCxnSpPr>
          <p:cNvPr id="16" name="Straight Arrow Connector 15"/>
          <p:cNvCxnSpPr/>
          <p:nvPr/>
        </p:nvCxnSpPr>
        <p:spPr>
          <a:xfrm>
            <a:off x="5810528" y="4288085"/>
            <a:ext cx="237458" cy="169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D095F4-D7B5-4755-BF38-622F7840FF03}"/>
              </a:ext>
            </a:extLst>
          </p:cNvPr>
          <p:cNvPicPr>
            <a:picLocks noChangeAspect="1"/>
          </p:cNvPicPr>
          <p:nvPr/>
        </p:nvPicPr>
        <p:blipFill>
          <a:blip r:embed="rId4"/>
          <a:stretch>
            <a:fillRect/>
          </a:stretch>
        </p:blipFill>
        <p:spPr>
          <a:xfrm>
            <a:off x="395151" y="4029834"/>
            <a:ext cx="8270965" cy="652941"/>
          </a:xfrm>
          <a:prstGeom prst="rect">
            <a:avLst/>
          </a:prstGeom>
        </p:spPr>
      </p:pic>
    </p:spTree>
    <p:extLst>
      <p:ext uri="{BB962C8B-B14F-4D97-AF65-F5344CB8AC3E}">
        <p14:creationId xmlns:p14="http://schemas.microsoft.com/office/powerpoint/2010/main" val="121949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E38090-D655-4B85-8AB1-C93A9291C2DD}"/>
              </a:ext>
            </a:extLst>
          </p:cNvPr>
          <p:cNvPicPr>
            <a:picLocks noChangeAspect="1"/>
          </p:cNvPicPr>
          <p:nvPr/>
        </p:nvPicPr>
        <p:blipFill>
          <a:blip r:embed="rId3"/>
          <a:stretch>
            <a:fillRect/>
          </a:stretch>
        </p:blipFill>
        <p:spPr>
          <a:xfrm>
            <a:off x="860752" y="2354103"/>
            <a:ext cx="7399791" cy="3455678"/>
          </a:xfrm>
          <a:prstGeom prst="rect">
            <a:avLst/>
          </a:prstGeom>
        </p:spPr>
      </p:pic>
      <p:sp>
        <p:nvSpPr>
          <p:cNvPr id="2" name="Title 1"/>
          <p:cNvSpPr>
            <a:spLocks noGrp="1"/>
          </p:cNvSpPr>
          <p:nvPr>
            <p:ph type="title"/>
          </p:nvPr>
        </p:nvSpPr>
        <p:spPr>
          <a:xfrm>
            <a:off x="2341428" y="439254"/>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748816" y="1150874"/>
            <a:ext cx="7399791" cy="1203229"/>
          </a:xfrm>
          <a:prstGeom prst="rect">
            <a:avLst/>
          </a:prstGeom>
          <a:noFill/>
        </p:spPr>
        <p:txBody>
          <a:bodyPr wrap="square" rtlCol="0">
            <a:noAutofit/>
          </a:bodyPr>
          <a:lstStyle/>
          <a:p>
            <a:r>
              <a:rPr lang="en-US" dirty="0">
                <a:solidFill>
                  <a:srgbClr val="00B050"/>
                </a:solidFill>
              </a:rPr>
              <a:t>Accounting Line changes</a:t>
            </a:r>
          </a:p>
          <a:p>
            <a:r>
              <a:rPr lang="en-US" dirty="0"/>
              <a:t>In order to make any accounting line changes after opening either the Create Asset or Modify Asset tab, you will need to delete all capital asset information.</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12" name="Oval 11"/>
          <p:cNvSpPr/>
          <p:nvPr/>
        </p:nvSpPr>
        <p:spPr>
          <a:xfrm>
            <a:off x="860752" y="2802853"/>
            <a:ext cx="1034356" cy="21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p:cNvSpPr/>
          <p:nvPr/>
        </p:nvSpPr>
        <p:spPr>
          <a:xfrm>
            <a:off x="2654188" y="2273862"/>
            <a:ext cx="3827532" cy="470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860752" y="6037032"/>
            <a:ext cx="2493148" cy="372501"/>
          </a:xfrm>
          <a:prstGeom prst="rect">
            <a:avLst/>
          </a:prstGeom>
          <a:noFill/>
        </p:spPr>
        <p:txBody>
          <a:bodyPr wrap="square" rtlCol="0">
            <a:noAutofit/>
          </a:bodyPr>
          <a:lstStyle/>
          <a:p>
            <a:r>
              <a:rPr lang="en-US" dirty="0">
                <a:solidFill>
                  <a:srgbClr val="00B050"/>
                </a:solidFill>
              </a:rPr>
              <a:t>Click on: </a:t>
            </a:r>
            <a:r>
              <a:rPr lang="en-US" dirty="0"/>
              <a:t>“delete”</a:t>
            </a:r>
          </a:p>
          <a:p>
            <a:endParaRPr lang="en-US" dirty="0"/>
          </a:p>
          <a:p>
            <a:endParaRPr lang="en-US" dirty="0">
              <a:solidFill>
                <a:srgbClr val="00B050"/>
              </a:solidFill>
            </a:endParaRPr>
          </a:p>
          <a:p>
            <a:endParaRPr lang="en-US" dirty="0">
              <a:solidFill>
                <a:srgbClr val="FFFF00"/>
              </a:solidFill>
            </a:endParaRPr>
          </a:p>
          <a:p>
            <a:endParaRPr lang="en-US" dirty="0">
              <a:solidFill>
                <a:srgbClr val="00B050"/>
              </a:solidFill>
            </a:endParaRPr>
          </a:p>
          <a:p>
            <a:endParaRPr lang="en-US" dirty="0">
              <a:solidFill>
                <a:srgbClr val="00B050"/>
              </a:solidFill>
            </a:endParaRPr>
          </a:p>
        </p:txBody>
      </p:sp>
      <p:sp>
        <p:nvSpPr>
          <p:cNvPr id="15" name="Oval 14">
            <a:extLst>
              <a:ext uri="{FF2B5EF4-FFF2-40B4-BE49-F238E27FC236}">
                <a16:creationId xmlns:a16="http://schemas.microsoft.com/office/drawing/2014/main" id="{FA328EFB-3C85-4090-ABEE-F990D44BC46E}"/>
              </a:ext>
            </a:extLst>
          </p:cNvPr>
          <p:cNvSpPr/>
          <p:nvPr/>
        </p:nvSpPr>
        <p:spPr>
          <a:xfrm>
            <a:off x="860752" y="5423658"/>
            <a:ext cx="1034356" cy="21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id="{94459C72-8A19-43A5-92D4-F1443D7010B8}"/>
              </a:ext>
            </a:extLst>
          </p:cNvPr>
          <p:cNvSpPr/>
          <p:nvPr/>
        </p:nvSpPr>
        <p:spPr>
          <a:xfrm>
            <a:off x="4261233" y="2434344"/>
            <a:ext cx="545436" cy="349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105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p:bldP spid="15"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D67E-1C32-46ED-B86A-1C71232EBACA}"/>
              </a:ext>
            </a:extLst>
          </p:cNvPr>
          <p:cNvPicPr>
            <a:picLocks noChangeAspect="1"/>
          </p:cNvPicPr>
          <p:nvPr/>
        </p:nvPicPr>
        <p:blipFill>
          <a:blip r:embed="rId3"/>
          <a:stretch>
            <a:fillRect/>
          </a:stretch>
        </p:blipFill>
        <p:spPr>
          <a:xfrm>
            <a:off x="461246" y="2298542"/>
            <a:ext cx="8221508" cy="2260915"/>
          </a:xfrm>
          <a:prstGeom prst="rect">
            <a:avLst/>
          </a:prstGeom>
        </p:spPr>
      </p:pic>
      <p:sp>
        <p:nvSpPr>
          <p:cNvPr id="2" name="Title 1"/>
          <p:cNvSpPr>
            <a:spLocks noGrp="1"/>
          </p:cNvSpPr>
          <p:nvPr>
            <p:ph type="title"/>
          </p:nvPr>
        </p:nvSpPr>
        <p:spPr>
          <a:xfrm>
            <a:off x="2341428" y="439254"/>
            <a:ext cx="4894273" cy="866347"/>
          </a:xfrm>
        </p:spPr>
        <p:txBody>
          <a:bodyPr>
            <a:normAutofit/>
          </a:bodyPr>
          <a:lstStyle/>
          <a:p>
            <a:pPr algn="l"/>
            <a:r>
              <a:rPr lang="en-US" dirty="0">
                <a:solidFill>
                  <a:srgbClr val="FFFF00"/>
                </a:solidFill>
              </a:rPr>
              <a:t>MAKING CHANGES</a:t>
            </a:r>
          </a:p>
        </p:txBody>
      </p:sp>
      <p:sp>
        <p:nvSpPr>
          <p:cNvPr id="27" name="TextBox 26"/>
          <p:cNvSpPr txBox="1"/>
          <p:nvPr/>
        </p:nvSpPr>
        <p:spPr>
          <a:xfrm>
            <a:off x="562661" y="1436420"/>
            <a:ext cx="8451805" cy="425632"/>
          </a:xfrm>
          <a:prstGeom prst="rect">
            <a:avLst/>
          </a:prstGeom>
          <a:noFill/>
        </p:spPr>
        <p:txBody>
          <a:bodyPr wrap="square" rtlCol="0">
            <a:noAutofit/>
          </a:bodyPr>
          <a:lstStyle/>
          <a:p>
            <a:r>
              <a:rPr lang="en-US" dirty="0">
                <a:solidFill>
                  <a:srgbClr val="00B050"/>
                </a:solidFill>
              </a:rPr>
              <a:t>This will delete everything in the Accounting Lines For Capitalization Tab.</a:t>
            </a:r>
          </a:p>
          <a:p>
            <a:endParaRPr lang="en-US" dirty="0">
              <a:solidFill>
                <a:srgbClr val="00B050"/>
              </a:solidFill>
            </a:endParaRPr>
          </a:p>
          <a:p>
            <a:endParaRPr lang="en-US" dirty="0">
              <a:solidFill>
                <a:srgbClr val="00B050"/>
              </a:solidFill>
            </a:endParaRPr>
          </a:p>
        </p:txBody>
      </p:sp>
      <p:sp>
        <p:nvSpPr>
          <p:cNvPr id="11" name="Oval 10"/>
          <p:cNvSpPr/>
          <p:nvPr/>
        </p:nvSpPr>
        <p:spPr>
          <a:xfrm>
            <a:off x="461246" y="2298542"/>
            <a:ext cx="1749048" cy="266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3FE835F-3604-46B9-BAD2-067B24193CBE}"/>
              </a:ext>
            </a:extLst>
          </p:cNvPr>
          <p:cNvSpPr/>
          <p:nvPr/>
        </p:nvSpPr>
        <p:spPr>
          <a:xfrm>
            <a:off x="2771229" y="3527126"/>
            <a:ext cx="3601541" cy="266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67B50171-F9E3-49FF-96C3-170A3E153DAC}"/>
              </a:ext>
            </a:extLst>
          </p:cNvPr>
          <p:cNvSpPr/>
          <p:nvPr/>
        </p:nvSpPr>
        <p:spPr>
          <a:xfrm>
            <a:off x="2771229" y="4153576"/>
            <a:ext cx="3601541" cy="266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103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5F8007-D92F-47B7-82AF-71C50E32D592}"/>
              </a:ext>
            </a:extLst>
          </p:cNvPr>
          <p:cNvPicPr>
            <a:picLocks noChangeAspect="1"/>
          </p:cNvPicPr>
          <p:nvPr/>
        </p:nvPicPr>
        <p:blipFill>
          <a:blip r:embed="rId2"/>
          <a:stretch>
            <a:fillRect/>
          </a:stretch>
        </p:blipFill>
        <p:spPr>
          <a:xfrm>
            <a:off x="374407" y="3009860"/>
            <a:ext cx="8395186" cy="2826057"/>
          </a:xfrm>
          <a:prstGeom prst="rect">
            <a:avLst/>
          </a:prstGeom>
        </p:spPr>
      </p:pic>
      <p:sp>
        <p:nvSpPr>
          <p:cNvPr id="5" name="Title 1"/>
          <p:cNvSpPr>
            <a:spLocks noGrp="1"/>
          </p:cNvSpPr>
          <p:nvPr>
            <p:ph type="title"/>
          </p:nvPr>
        </p:nvSpPr>
        <p:spPr>
          <a:xfrm>
            <a:off x="2092343" y="439254"/>
            <a:ext cx="4894273" cy="866347"/>
          </a:xfrm>
        </p:spPr>
        <p:txBody>
          <a:bodyPr>
            <a:normAutofit/>
          </a:bodyPr>
          <a:lstStyle/>
          <a:p>
            <a:pPr algn="l"/>
            <a:r>
              <a:rPr lang="en-US" dirty="0">
                <a:solidFill>
                  <a:srgbClr val="FFFF00"/>
                </a:solidFill>
              </a:rPr>
              <a:t>MAKING CHANGES</a:t>
            </a:r>
          </a:p>
        </p:txBody>
      </p:sp>
      <p:sp>
        <p:nvSpPr>
          <p:cNvPr id="7" name="TextBox 6"/>
          <p:cNvSpPr txBox="1"/>
          <p:nvPr/>
        </p:nvSpPr>
        <p:spPr>
          <a:xfrm>
            <a:off x="748814" y="1166103"/>
            <a:ext cx="7399791" cy="1481197"/>
          </a:xfrm>
          <a:prstGeom prst="rect">
            <a:avLst/>
          </a:prstGeom>
          <a:noFill/>
        </p:spPr>
        <p:txBody>
          <a:bodyPr wrap="square" rtlCol="0">
            <a:noAutofit/>
          </a:bodyPr>
          <a:lstStyle/>
          <a:p>
            <a:r>
              <a:rPr lang="en-US" dirty="0">
                <a:solidFill>
                  <a:srgbClr val="00B050"/>
                </a:solidFill>
              </a:rPr>
              <a:t>Accounting Line changes</a:t>
            </a:r>
          </a:p>
          <a:p>
            <a:r>
              <a:rPr lang="en-US" dirty="0">
                <a:solidFill>
                  <a:srgbClr val="FFFF00"/>
                </a:solidFill>
              </a:rPr>
              <a:t>You can now make the following changes:</a:t>
            </a:r>
          </a:p>
          <a:p>
            <a:r>
              <a:rPr lang="en-US" dirty="0"/>
              <a:t>Change account numbers, change object codes, change amounts (if you make any of these changes, click on the refresh button to update the view), add additional lines, or delete lines.</a:t>
            </a:r>
          </a:p>
          <a:p>
            <a:endParaRPr lang="en-US" dirty="0">
              <a:solidFill>
                <a:srgbClr val="FFFF00"/>
              </a:solidFill>
            </a:endParaRPr>
          </a:p>
          <a:p>
            <a:endParaRPr lang="en-US" dirty="0">
              <a:solidFill>
                <a:srgbClr val="00B050"/>
              </a:solidFill>
            </a:endParaRPr>
          </a:p>
          <a:p>
            <a:endParaRPr lang="en-US" dirty="0">
              <a:solidFill>
                <a:srgbClr val="00B050"/>
              </a:solidFill>
            </a:endParaRPr>
          </a:p>
        </p:txBody>
      </p:sp>
      <p:cxnSp>
        <p:nvCxnSpPr>
          <p:cNvPr id="8" name="Straight Arrow Connector 7"/>
          <p:cNvCxnSpPr/>
          <p:nvPr/>
        </p:nvCxnSpPr>
        <p:spPr>
          <a:xfrm flipH="1">
            <a:off x="1714350" y="3700602"/>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14350" y="4982014"/>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15566" y="3700602"/>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215566" y="4982014"/>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144561" y="3412602"/>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125896" y="4707273"/>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382734" y="3737954"/>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382734" y="5026681"/>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58099" y="3693359"/>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975180" y="4966940"/>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225481" y="3714100"/>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225481" y="5002827"/>
            <a:ext cx="585902" cy="366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0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8521" y="2859182"/>
            <a:ext cx="2943495" cy="646331"/>
          </a:xfrm>
          <a:prstGeom prst="rect">
            <a:avLst/>
          </a:prstGeom>
          <a:noFill/>
        </p:spPr>
        <p:txBody>
          <a:bodyPr wrap="square" rtlCol="0">
            <a:spAutoFit/>
          </a:bodyPr>
          <a:lstStyle/>
          <a:p>
            <a:r>
              <a:rPr lang="en-US" sz="3600" dirty="0"/>
              <a:t>QUESTIONS?</a:t>
            </a:r>
          </a:p>
        </p:txBody>
      </p:sp>
    </p:spTree>
    <p:extLst>
      <p:ext uri="{BB962C8B-B14F-4D97-AF65-F5344CB8AC3E}">
        <p14:creationId xmlns:p14="http://schemas.microsoft.com/office/powerpoint/2010/main" val="3747612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B810D2-390E-4EFE-B281-C72FBE8A7F41}"/>
              </a:ext>
            </a:extLst>
          </p:cNvPr>
          <p:cNvPicPr>
            <a:picLocks noChangeAspect="1"/>
          </p:cNvPicPr>
          <p:nvPr/>
        </p:nvPicPr>
        <p:blipFill>
          <a:blip r:embed="rId3"/>
          <a:stretch>
            <a:fillRect/>
          </a:stretch>
        </p:blipFill>
        <p:spPr>
          <a:xfrm>
            <a:off x="2180537" y="890337"/>
            <a:ext cx="6402823" cy="5077326"/>
          </a:xfrm>
          <a:prstGeom prst="rect">
            <a:avLst/>
          </a:prstGeom>
        </p:spPr>
      </p:pic>
      <p:sp>
        <p:nvSpPr>
          <p:cNvPr id="5" name="Rectangular Callout 4"/>
          <p:cNvSpPr/>
          <p:nvPr/>
        </p:nvSpPr>
        <p:spPr>
          <a:xfrm>
            <a:off x="163676" y="2767263"/>
            <a:ext cx="1428750" cy="685800"/>
          </a:xfrm>
          <a:prstGeom prst="wedgeRectCallout">
            <a:avLst>
              <a:gd name="adj1" fmla="val 98782"/>
              <a:gd name="adj2" fmla="val 279932"/>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FORMS</a:t>
            </a:r>
          </a:p>
        </p:txBody>
      </p:sp>
      <p:sp>
        <p:nvSpPr>
          <p:cNvPr id="6" name="Rectangular Callout 5"/>
          <p:cNvSpPr/>
          <p:nvPr/>
        </p:nvSpPr>
        <p:spPr>
          <a:xfrm>
            <a:off x="163676" y="4223084"/>
            <a:ext cx="1428750" cy="685800"/>
          </a:xfrm>
          <a:prstGeom prst="wedgeRectCallout">
            <a:avLst>
              <a:gd name="adj1" fmla="val 100697"/>
              <a:gd name="adj2" fmla="val 9755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REPORTS</a:t>
            </a:r>
          </a:p>
        </p:txBody>
      </p:sp>
      <p:sp>
        <p:nvSpPr>
          <p:cNvPr id="7" name="Rectangular Callout 6"/>
          <p:cNvSpPr/>
          <p:nvPr/>
        </p:nvSpPr>
        <p:spPr>
          <a:xfrm>
            <a:off x="163676" y="5077326"/>
            <a:ext cx="1428750" cy="685800"/>
          </a:xfrm>
          <a:prstGeom prst="wedgeRectCallout">
            <a:avLst>
              <a:gd name="adj1" fmla="val 102547"/>
              <a:gd name="adj2" fmla="val 2114"/>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TRAINING</a:t>
            </a:r>
          </a:p>
        </p:txBody>
      </p:sp>
      <p:sp>
        <p:nvSpPr>
          <p:cNvPr id="8" name="Rectangular Callout 7"/>
          <p:cNvSpPr/>
          <p:nvPr/>
        </p:nvSpPr>
        <p:spPr>
          <a:xfrm>
            <a:off x="104985" y="5967663"/>
            <a:ext cx="1428750" cy="685800"/>
          </a:xfrm>
          <a:prstGeom prst="wedgeRectCallout">
            <a:avLst>
              <a:gd name="adj1" fmla="val 103674"/>
              <a:gd name="adj2" fmla="val -8858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rgbClr val="FF0000"/>
                </a:solidFill>
              </a:rPr>
              <a:t>REFERENCE</a:t>
            </a:r>
          </a:p>
        </p:txBody>
      </p:sp>
    </p:spTree>
    <p:extLst>
      <p:ext uri="{BB962C8B-B14F-4D97-AF65-F5344CB8AC3E}">
        <p14:creationId xmlns:p14="http://schemas.microsoft.com/office/powerpoint/2010/main" val="4131616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047" y="1444511"/>
            <a:ext cx="8231571" cy="2735364"/>
          </a:xfrm>
          <a:prstGeom prst="rect">
            <a:avLst/>
          </a:prstGeom>
          <a:noFill/>
        </p:spPr>
        <p:txBody>
          <a:bodyPr wrap="square" rtlCol="0">
            <a:spAutoFit/>
          </a:bodyPr>
          <a:lstStyle/>
          <a:p>
            <a:pPr algn="ctr"/>
            <a:r>
              <a:rPr lang="en-US" sz="1650" dirty="0">
                <a:solidFill>
                  <a:srgbClr val="FFFF00"/>
                </a:solidFill>
              </a:rPr>
              <a:t>Thank you for watching this presentation by the Property Management Office</a:t>
            </a:r>
          </a:p>
          <a:p>
            <a:pPr algn="ctr"/>
            <a:endParaRPr lang="en-US" sz="1350" dirty="0"/>
          </a:p>
          <a:p>
            <a:pPr algn="ctr"/>
            <a:r>
              <a:rPr lang="en-US" sz="1350" dirty="0"/>
              <a:t>491-2899 Jacque Clark – Property Manager / Cost Accountant</a:t>
            </a:r>
          </a:p>
          <a:p>
            <a:pPr algn="ctr">
              <a:lnSpc>
                <a:spcPct val="150000"/>
              </a:lnSpc>
            </a:pPr>
            <a:r>
              <a:rPr lang="en-US" sz="1350" dirty="0"/>
              <a:t>491-6513 Laila </a:t>
            </a:r>
            <a:r>
              <a:rPr lang="en-US" sz="1350" dirty="0" err="1"/>
              <a:t>Dillsi</a:t>
            </a:r>
            <a:r>
              <a:rPr lang="en-US" sz="1350" dirty="0"/>
              <a:t> - Leases / Accounting </a:t>
            </a:r>
          </a:p>
          <a:p>
            <a:pPr algn="ctr">
              <a:lnSpc>
                <a:spcPct val="150000"/>
              </a:lnSpc>
            </a:pPr>
            <a:r>
              <a:rPr lang="en-US" sz="1350" dirty="0"/>
              <a:t>491- 7362 Cheri Richardson – Accounting</a:t>
            </a:r>
          </a:p>
          <a:p>
            <a:pPr algn="ctr">
              <a:lnSpc>
                <a:spcPct val="150000"/>
              </a:lnSpc>
            </a:pPr>
            <a:r>
              <a:rPr lang="en-US" sz="1350" dirty="0"/>
              <a:t>491- 2270 Debra Ellison – Supervisor / Acct Tech III</a:t>
            </a:r>
          </a:p>
          <a:p>
            <a:pPr algn="ctr">
              <a:lnSpc>
                <a:spcPct val="150000"/>
              </a:lnSpc>
            </a:pPr>
            <a:r>
              <a:rPr lang="en-US" sz="1350" dirty="0"/>
              <a:t>491-1045 Rachel Drenth – Inventory Specialist / Data Entry</a:t>
            </a:r>
          </a:p>
          <a:p>
            <a:pPr algn="ctr">
              <a:lnSpc>
                <a:spcPct val="150000"/>
              </a:lnSpc>
            </a:pPr>
            <a:r>
              <a:rPr lang="en-US" sz="1350" dirty="0"/>
              <a:t>491-1358 Michelle Miller - Inventory Specialist / Data Entry </a:t>
            </a:r>
          </a:p>
          <a:p>
            <a:pPr algn="ctr"/>
            <a:endParaRPr lang="en-US" sz="1350" dirty="0"/>
          </a:p>
          <a:p>
            <a:pPr algn="ctr"/>
            <a:r>
              <a:rPr lang="en-US" sz="1350" dirty="0"/>
              <a:t>We are available to help</a:t>
            </a:r>
          </a:p>
        </p:txBody>
      </p:sp>
    </p:spTree>
    <p:extLst>
      <p:ext uri="{BB962C8B-B14F-4D97-AF65-F5344CB8AC3E}">
        <p14:creationId xmlns:p14="http://schemas.microsoft.com/office/powerpoint/2010/main" val="304692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AD78C5-15C0-4160-BA84-686C6E40A023}"/>
              </a:ext>
            </a:extLst>
          </p:cNvPr>
          <p:cNvPicPr>
            <a:picLocks noChangeAspect="1"/>
          </p:cNvPicPr>
          <p:nvPr/>
        </p:nvPicPr>
        <p:blipFill>
          <a:blip r:embed="rId3"/>
          <a:stretch>
            <a:fillRect/>
          </a:stretch>
        </p:blipFill>
        <p:spPr>
          <a:xfrm>
            <a:off x="967730" y="1864976"/>
            <a:ext cx="6552047" cy="3939414"/>
          </a:xfrm>
          <a:prstGeom prst="rect">
            <a:avLst/>
          </a:prstGeom>
        </p:spPr>
      </p:pic>
      <p:sp>
        <p:nvSpPr>
          <p:cNvPr id="2" name="Title 1"/>
          <p:cNvSpPr>
            <a:spLocks noGrp="1"/>
          </p:cNvSpPr>
          <p:nvPr>
            <p:ph type="title"/>
          </p:nvPr>
        </p:nvSpPr>
        <p:spPr>
          <a:xfrm>
            <a:off x="2191130" y="667350"/>
            <a:ext cx="5308801" cy="674270"/>
          </a:xfrm>
        </p:spPr>
        <p:txBody>
          <a:bodyPr>
            <a:normAutofit fontScale="90000"/>
          </a:bodyPr>
          <a:lstStyle/>
          <a:p>
            <a:pPr algn="l"/>
            <a:r>
              <a:rPr lang="en-US" dirty="0">
                <a:solidFill>
                  <a:srgbClr val="FFFF00"/>
                </a:solidFill>
              </a:rPr>
              <a:t>FINDING INFORMATION</a:t>
            </a:r>
          </a:p>
        </p:txBody>
      </p:sp>
      <p:sp>
        <p:nvSpPr>
          <p:cNvPr id="3" name="Content Placeholder 2"/>
          <p:cNvSpPr>
            <a:spLocks noGrp="1"/>
          </p:cNvSpPr>
          <p:nvPr>
            <p:ph idx="1"/>
          </p:nvPr>
        </p:nvSpPr>
        <p:spPr>
          <a:xfrm>
            <a:off x="105196" y="1407684"/>
            <a:ext cx="8933607" cy="431997"/>
          </a:xfrm>
        </p:spPr>
        <p:txBody>
          <a:bodyPr>
            <a:normAutofit/>
          </a:bodyPr>
          <a:lstStyle/>
          <a:p>
            <a:pPr marL="0" indent="0">
              <a:buNone/>
            </a:pPr>
            <a:r>
              <a:rPr lang="en-US" sz="1800" dirty="0">
                <a:solidFill>
                  <a:srgbClr val="00B050"/>
                </a:solidFill>
              </a:rPr>
              <a:t>The PO is the best place to start to find information necessary for a GEC or DI.</a:t>
            </a:r>
          </a:p>
        </p:txBody>
      </p:sp>
      <p:sp>
        <p:nvSpPr>
          <p:cNvPr id="12" name="Oval 11"/>
          <p:cNvSpPr/>
          <p:nvPr/>
        </p:nvSpPr>
        <p:spPr>
          <a:xfrm>
            <a:off x="6659745" y="2121644"/>
            <a:ext cx="550260" cy="158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246198" y="6086353"/>
            <a:ext cx="3047260" cy="431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B050"/>
                </a:solidFill>
              </a:rPr>
              <a:t>Click on: </a:t>
            </a:r>
            <a:r>
              <a:rPr lang="en-US" dirty="0"/>
              <a:t>Doc Search</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084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A7960-FB7A-402C-8A28-0967922DC69B}"/>
              </a:ext>
            </a:extLst>
          </p:cNvPr>
          <p:cNvPicPr>
            <a:picLocks noChangeAspect="1"/>
          </p:cNvPicPr>
          <p:nvPr/>
        </p:nvPicPr>
        <p:blipFill>
          <a:blip r:embed="rId3"/>
          <a:stretch>
            <a:fillRect/>
          </a:stretch>
        </p:blipFill>
        <p:spPr>
          <a:xfrm>
            <a:off x="1666069" y="1853058"/>
            <a:ext cx="6612482" cy="3948931"/>
          </a:xfrm>
          <a:prstGeom prst="rect">
            <a:avLst/>
          </a:prstGeom>
        </p:spPr>
      </p:pic>
      <p:sp>
        <p:nvSpPr>
          <p:cNvPr id="2" name="Title 1"/>
          <p:cNvSpPr>
            <a:spLocks noGrp="1"/>
          </p:cNvSpPr>
          <p:nvPr>
            <p:ph type="title"/>
          </p:nvPr>
        </p:nvSpPr>
        <p:spPr>
          <a:xfrm>
            <a:off x="2191130" y="667350"/>
            <a:ext cx="5308801" cy="674270"/>
          </a:xfrm>
        </p:spPr>
        <p:txBody>
          <a:bodyPr>
            <a:normAutofit fontScale="90000"/>
          </a:bodyPr>
          <a:lstStyle/>
          <a:p>
            <a:pPr algn="l"/>
            <a:r>
              <a:rPr lang="en-US" dirty="0">
                <a:solidFill>
                  <a:srgbClr val="FFFF00"/>
                </a:solidFill>
              </a:rPr>
              <a:t>FINDING INFORMATION</a:t>
            </a:r>
          </a:p>
        </p:txBody>
      </p:sp>
      <p:sp>
        <p:nvSpPr>
          <p:cNvPr id="3" name="Content Placeholder 2"/>
          <p:cNvSpPr>
            <a:spLocks noGrp="1"/>
          </p:cNvSpPr>
          <p:nvPr>
            <p:ph idx="1"/>
          </p:nvPr>
        </p:nvSpPr>
        <p:spPr>
          <a:xfrm>
            <a:off x="105192" y="1341620"/>
            <a:ext cx="8933607" cy="431997"/>
          </a:xfrm>
        </p:spPr>
        <p:txBody>
          <a:bodyPr>
            <a:normAutofit/>
          </a:bodyPr>
          <a:lstStyle/>
          <a:p>
            <a:pPr marL="0" indent="0">
              <a:buNone/>
            </a:pPr>
            <a:r>
              <a:rPr lang="en-US" sz="1800" dirty="0">
                <a:solidFill>
                  <a:srgbClr val="00B050"/>
                </a:solidFill>
              </a:rPr>
              <a:t>Enter Document Type: </a:t>
            </a:r>
            <a:r>
              <a:rPr lang="en-US" sz="1800" dirty="0"/>
              <a:t>“PO” then click anywhere on the search screen.</a:t>
            </a:r>
            <a:endParaRPr lang="en-US" sz="1800" dirty="0">
              <a:solidFill>
                <a:srgbClr val="00B050"/>
              </a:solidFill>
            </a:endParaRPr>
          </a:p>
        </p:txBody>
      </p:sp>
      <p:cxnSp>
        <p:nvCxnSpPr>
          <p:cNvPr id="9" name="Straight Arrow Connector 8">
            <a:extLst>
              <a:ext uri="{FF2B5EF4-FFF2-40B4-BE49-F238E27FC236}">
                <a16:creationId xmlns:a16="http://schemas.microsoft.com/office/drawing/2014/main" id="{1E021629-3B28-4445-8E21-7CBD374D1C9A}"/>
              </a:ext>
            </a:extLst>
          </p:cNvPr>
          <p:cNvCxnSpPr>
            <a:cxnSpLocks/>
          </p:cNvCxnSpPr>
          <p:nvPr/>
        </p:nvCxnSpPr>
        <p:spPr>
          <a:xfrm flipH="1">
            <a:off x="5339144" y="2735107"/>
            <a:ext cx="390017" cy="222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7261</TotalTime>
  <Words>3102</Words>
  <Application>Microsoft Office PowerPoint</Application>
  <PresentationFormat>On-screen Show (4:3)</PresentationFormat>
  <Paragraphs>472</Paragraphs>
  <Slides>77</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Century Gothic</vt:lpstr>
      <vt:lpstr>Vapor Trail</vt:lpstr>
      <vt:lpstr>PowerPoint Presentation</vt:lpstr>
      <vt:lpstr>PowerPoint Presentation</vt:lpstr>
      <vt:lpstr>PowerPoint Presentation</vt:lpstr>
      <vt:lpstr>PowerPoint Presentation</vt:lpstr>
      <vt:lpstr>MAIN MENU</vt:lpstr>
      <vt:lpstr>PowerPoint Presentation</vt:lpstr>
      <vt:lpstr>INFORMATION NEEDED</vt:lpstr>
      <vt:lpstr>FINDING INFORMATION</vt:lpstr>
      <vt:lpstr>FINDING INFORMATION</vt:lpstr>
      <vt:lpstr>FINDING INFORMATION</vt:lpstr>
      <vt:lpstr>FINDING INFORMATION</vt:lpstr>
      <vt:lpstr>Purchase order lookup</vt:lpstr>
      <vt:lpstr>Purchase order lookup</vt:lpstr>
      <vt:lpstr>Home page</vt:lpstr>
      <vt:lpstr>Asset and asset payment lookup</vt:lpstr>
      <vt:lpstr>Asset lookup</vt:lpstr>
      <vt:lpstr>Asset lookup</vt:lpstr>
      <vt:lpstr>Asset lookup</vt:lpstr>
      <vt:lpstr>Asset lookup</vt:lpstr>
      <vt:lpstr>Asset lookup</vt:lpstr>
      <vt:lpstr>Asset lookup</vt:lpstr>
      <vt:lpstr>Asset lookup</vt:lpstr>
      <vt:lpstr>Asset PAYMENT lookup</vt:lpstr>
      <vt:lpstr>Asset PAYMENT lookup</vt:lpstr>
      <vt:lpstr>PowerPoint Presentation</vt:lpstr>
      <vt:lpstr>exercises</vt:lpstr>
      <vt:lpstr>FINANCIAL PROCESSING DOCUMENTS</vt:lpstr>
      <vt:lpstr>PowerPoint Presentation</vt:lpstr>
      <vt:lpstr>PowerPoint Presentation</vt:lpstr>
      <vt:lpstr>Document Overview tab</vt:lpstr>
      <vt:lpstr>Document Overview tab</vt:lpstr>
      <vt:lpstr>Accounting Lines TAB</vt:lpstr>
      <vt:lpstr>Accounting Lines TAB</vt:lpstr>
      <vt:lpstr>ACCOUNTING LINES TAB</vt:lpstr>
      <vt:lpstr>ACCOUNTING LINES TAB</vt:lpstr>
      <vt:lpstr>If an Accounting Line has a capital asset object code, the Accounting Lines for Capitalization Tab will show up.</vt:lpstr>
      <vt:lpstr>ACCOUNTING LINES TAB</vt:lpstr>
      <vt:lpstr>PowerPoint Presentation</vt:lpstr>
      <vt:lpstr>PowerPoint Presentation</vt:lpstr>
      <vt:lpstr>Select if you are creating an asset or modifying an existing asset.</vt:lpstr>
      <vt:lpstr>Modify CAPITAL ASSETS TAB</vt:lpstr>
      <vt:lpstr>Asset lookup</vt:lpstr>
      <vt:lpstr>Asset lookup</vt:lpstr>
      <vt:lpstr>Modify CAPITAL ASSETS TAB</vt:lpstr>
      <vt:lpstr>NOTES AND ATTACHMENTS TAB</vt:lpstr>
      <vt:lpstr>MAKING CHANGES</vt:lpstr>
      <vt:lpstr>MAKING CHANGES</vt:lpstr>
      <vt:lpstr>MAKING CHANGES</vt:lpstr>
      <vt:lpstr>MAKING CHANGES</vt:lpstr>
      <vt:lpstr>FINANCIAL PROCESSING DOCUMENTS</vt:lpstr>
      <vt:lpstr>FINANCIAL PROCESSING DOCUMENTS</vt:lpstr>
      <vt:lpstr>FINANCIAL PROCESSING DOCUMENTS</vt:lpstr>
      <vt:lpstr>DISTRIBUTION OF INCOME DOCUMENT</vt:lpstr>
      <vt:lpstr>DISTRIBUTION OF INCOME DOCUMENT</vt:lpstr>
      <vt:lpstr>Document Overview tab</vt:lpstr>
      <vt:lpstr>Accounting Lines TAB</vt:lpstr>
      <vt:lpstr>Accounting Lines TAB</vt:lpstr>
      <vt:lpstr>If an Accounting Line has a capital asset object code, the Accounting Lines for Capitalization Tab will show up.</vt:lpstr>
      <vt:lpstr>ACCOUNTING LINES TAB</vt:lpstr>
      <vt:lpstr>PowerPoint Presentation</vt:lpstr>
      <vt:lpstr>CREATE CAPITAL ASSETS TAB</vt:lpstr>
      <vt:lpstr>CREATE CAPITAL ASSETS TAB</vt:lpstr>
      <vt:lpstr>CREATE CAPITAL ASSETS TAB</vt:lpstr>
      <vt:lpstr>CREATE CAPITAL ASSETS TAB</vt:lpstr>
      <vt:lpstr>CREATE CAPITAL ASSETS TAB</vt:lpstr>
      <vt:lpstr>CREATE CAPITAL ASSETS TAB</vt:lpstr>
      <vt:lpstr>CREATE CAPITAL ASSETS TAB</vt:lpstr>
      <vt:lpstr>NOTES AND ATTACHMENTS TAB</vt:lpstr>
      <vt:lpstr>MAKING CHANGES</vt:lpstr>
      <vt:lpstr>MAKING CHANGES</vt:lpstr>
      <vt:lpstr>CREATE CAPITAL ASSETS TAB</vt:lpstr>
      <vt:lpstr>MAKING CHANGES</vt:lpstr>
      <vt:lpstr>MAKING CHANGES</vt:lpstr>
      <vt:lpstr>MAKING CHANGES</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Kuali Capital Asset Management Financial Documents</dc:title>
  <dc:creator>Drenth,Rachel</dc:creator>
  <cp:lastModifiedBy>MacNaughton,Connie</cp:lastModifiedBy>
  <cp:revision>782</cp:revision>
  <cp:lastPrinted>2016-10-04T17:48:44Z</cp:lastPrinted>
  <dcterms:created xsi:type="dcterms:W3CDTF">2015-01-14T15:23:18Z</dcterms:created>
  <dcterms:modified xsi:type="dcterms:W3CDTF">2019-11-08T17:43:59Z</dcterms:modified>
</cp:coreProperties>
</file>